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7"/>
  </p:notesMasterIdLst>
  <p:sldIdLst>
    <p:sldId id="256" r:id="rId3"/>
    <p:sldId id="289" r:id="rId4"/>
    <p:sldId id="257" r:id="rId5"/>
    <p:sldId id="260" r:id="rId6"/>
    <p:sldId id="261" r:id="rId7"/>
    <p:sldId id="279" r:id="rId8"/>
    <p:sldId id="275" r:id="rId9"/>
    <p:sldId id="276" r:id="rId10"/>
    <p:sldId id="277" r:id="rId11"/>
    <p:sldId id="278" r:id="rId12"/>
    <p:sldId id="263" r:id="rId13"/>
    <p:sldId id="290" r:id="rId14"/>
    <p:sldId id="280" r:id="rId15"/>
    <p:sldId id="291" r:id="rId16"/>
    <p:sldId id="292" r:id="rId17"/>
    <p:sldId id="281" r:id="rId18"/>
    <p:sldId id="282" r:id="rId19"/>
    <p:sldId id="262" r:id="rId20"/>
    <p:sldId id="285" r:id="rId21"/>
    <p:sldId id="283" r:id="rId22"/>
    <p:sldId id="284" r:id="rId23"/>
    <p:sldId id="274" r:id="rId24"/>
    <p:sldId id="286" r:id="rId25"/>
    <p:sldId id="287" r:id="rId26"/>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99" autoAdjust="0"/>
    <p:restoredTop sz="94660"/>
  </p:normalViewPr>
  <p:slideViewPr>
    <p:cSldViewPr>
      <p:cViewPr varScale="1">
        <p:scale>
          <a:sx n="84" d="100"/>
          <a:sy n="84" d="100"/>
        </p:scale>
        <p:origin x="979" y="6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6173A254-4E91-4314-BD48-4A65308C5B67}" type="datetimeFigureOut">
              <a:rPr lang="en-US"/>
              <a:pPr>
                <a:defRPr/>
              </a:pPr>
              <a:t>2/19/2013</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9C9DBDF7-A81A-4410-8B98-D9B7B791ACC6}" type="slidenum">
              <a:rPr lang="en-US"/>
              <a:pPr>
                <a:defRPr/>
              </a:pPr>
              <a:t>‹#›</a:t>
            </a:fld>
            <a:endParaRPr lang="en-US"/>
          </a:p>
        </p:txBody>
      </p:sp>
    </p:spTree>
    <p:extLst>
      <p:ext uri="{BB962C8B-B14F-4D97-AF65-F5344CB8AC3E}">
        <p14:creationId xmlns:p14="http://schemas.microsoft.com/office/powerpoint/2010/main" val="11551862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9C9DBDF7-A81A-4410-8B98-D9B7B791ACC6}" type="slidenum">
              <a:rPr lang="en-US" smtClean="0"/>
              <a:pPr>
                <a:defRPr/>
              </a:pPr>
              <a:t>6</a:t>
            </a:fld>
            <a:endParaRPr lang="en-US"/>
          </a:p>
        </p:txBody>
      </p:sp>
    </p:spTree>
    <p:extLst>
      <p:ext uri="{BB962C8B-B14F-4D97-AF65-F5344CB8AC3E}">
        <p14:creationId xmlns:p14="http://schemas.microsoft.com/office/powerpoint/2010/main" val="10943562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28600" y="4267199"/>
            <a:ext cx="4495800" cy="917575"/>
          </a:xfrm>
        </p:spPr>
        <p:txBody>
          <a:bodyPr>
            <a:noAutofit/>
          </a:bodyPr>
          <a:lstStyle>
            <a:lvl1pPr algn="ctr">
              <a:defRPr sz="3200" b="1">
                <a:solidFill>
                  <a:srgbClr val="FFFFFF"/>
                </a:solidFill>
                <a:effectLst>
                  <a:outerShdw blurRad="38100" dist="38100" dir="2700000" algn="tl">
                    <a:srgbClr val="000000">
                      <a:alpha val="43137"/>
                    </a:srgbClr>
                  </a:outerShdw>
                </a:effectLst>
              </a:defRPr>
            </a:lvl1pPr>
          </a:lstStyle>
          <a:p>
            <a:r>
              <a:rPr lang="en-AU" smtClean="0"/>
              <a:t>Click to edit Master title style</a:t>
            </a:r>
            <a:endParaRPr lang="en-AU" dirty="0"/>
          </a:p>
        </p:txBody>
      </p:sp>
      <p:sp>
        <p:nvSpPr>
          <p:cNvPr id="3" name="Subtitle 2"/>
          <p:cNvSpPr>
            <a:spLocks noGrp="1"/>
          </p:cNvSpPr>
          <p:nvPr>
            <p:ph type="subTitle" idx="1"/>
          </p:nvPr>
        </p:nvSpPr>
        <p:spPr>
          <a:xfrm>
            <a:off x="304800" y="4953000"/>
            <a:ext cx="4267200" cy="609600"/>
          </a:xfrm>
        </p:spPr>
        <p:txBody>
          <a:bodyPr>
            <a:normAutofit/>
          </a:bodyPr>
          <a:lstStyle>
            <a:lvl1pPr marL="0" indent="0" algn="ctr">
              <a:buNone/>
              <a:defRPr sz="2600">
                <a:solidFill>
                  <a:srgbClr val="FFFFFF"/>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AU" dirty="0"/>
          </a:p>
        </p:txBody>
      </p:sp>
      <p:sp>
        <p:nvSpPr>
          <p:cNvPr id="4" name="Date Placeholder 3"/>
          <p:cNvSpPr>
            <a:spLocks noGrp="1"/>
          </p:cNvSpPr>
          <p:nvPr>
            <p:ph type="dt" sz="half" idx="10"/>
          </p:nvPr>
        </p:nvSpPr>
        <p:spPr/>
        <p:txBody>
          <a:bodyPr/>
          <a:lstStyle>
            <a:lvl1pPr>
              <a:defRPr/>
            </a:lvl1pPr>
          </a:lstStyle>
          <a:p>
            <a:pPr>
              <a:defRPr/>
            </a:pPr>
            <a:fld id="{F4B744F3-0438-4DAB-A4F1-43B2C624B6A6}" type="datetimeFigureOut">
              <a:rPr lang="en-AU" smtClean="0"/>
              <a:pPr>
                <a:defRPr/>
              </a:pPr>
              <a:t>19/02/2013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FFCBD326-4D62-4E00-A553-3B686CA74855}" type="slidenum">
              <a:rPr lang="en-AU" smtClean="0"/>
              <a:pPr>
                <a:defRPr/>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55760EF1-55F8-49B1-B56E-9586725EB9B2}" type="datetimeFigureOut">
              <a:rPr lang="en-AU" smtClean="0"/>
              <a:pPr>
                <a:defRPr/>
              </a:pPr>
              <a:t>19/02/2013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4E8B2AC4-78CE-4431-973D-D3F7252B9C75}" type="slidenum">
              <a:rPr lang="en-AU" smtClean="0"/>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4F2E811A-DABE-454C-A45F-5A487DA6C2F7}" type="datetimeFigureOut">
              <a:rPr lang="en-AU" smtClean="0"/>
              <a:pPr>
                <a:defRPr/>
              </a:pPr>
              <a:t>19/02/2013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C7AEF6C3-2622-43A2-B657-6A7E42671173}" type="slidenum">
              <a:rPr lang="en-AU" smtClean="0"/>
              <a:pPr>
                <a:defRPr/>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1143000"/>
          </a:xfrm>
        </p:spPr>
        <p:txBody>
          <a:bodyPr/>
          <a:lstStyle/>
          <a:p>
            <a:r>
              <a:rPr lang="en-AU" smtClean="0"/>
              <a:t>Click to edit Master title style</a:t>
            </a:r>
            <a:endParaRPr lang="en-AU"/>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6A1BA466-7F3B-498E-9997-0B1EB044C723}" type="datetimeFigureOut">
              <a:rPr lang="en-AU" smtClean="0"/>
              <a:pPr>
                <a:defRPr/>
              </a:pPr>
              <a:t>19/02/2013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FB9BCA9D-967A-4F94-8CAA-44B62B3E63FD}" type="slidenum">
              <a:rPr lang="en-AU" smtClean="0"/>
              <a:pPr>
                <a:defRPr/>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0193100-F353-4A88-9C0C-0B5B99B1AC48}" type="datetimeFigureOut">
              <a:rPr lang="en-AU" smtClean="0"/>
              <a:pPr>
                <a:defRPr/>
              </a:pPr>
              <a:t>19/02/2013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1C93FF5A-C7F5-4DDE-B4C0-FBBA8EF91160}" type="slidenum">
              <a:rPr lang="en-AU" smtClean="0"/>
              <a:pPr>
                <a:defRPr/>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500BA6EC-6B48-4ADF-9770-C4DAA7660FA1}" type="datetimeFigureOut">
              <a:rPr lang="en-AU" smtClean="0"/>
              <a:pPr>
                <a:defRPr/>
              </a:pPr>
              <a:t>19/02/2013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AEF0DE67-7AD5-4808-9EED-56E7A8242A91}" type="slidenum">
              <a:rPr lang="en-AU" smtClean="0"/>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9E515B72-9E16-457B-AB3D-2A13A3A7FB7A}" type="datetimeFigureOut">
              <a:rPr lang="en-AU" smtClean="0"/>
              <a:pPr>
                <a:defRPr/>
              </a:pPr>
              <a:t>19/02/2013</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DD71D738-CCC4-4869-9C9E-42A86CBBD683}" type="slidenum">
              <a:rPr lang="en-AU" smtClean="0"/>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149B6A25-A644-409E-BDA4-165E7A8D07E7}" type="datetimeFigureOut">
              <a:rPr lang="en-AU" smtClean="0"/>
              <a:pPr>
                <a:defRPr/>
              </a:pPr>
              <a:t>19/02/2013</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7FDE30A7-8440-4FC3-A5CD-7D6A736C8248}" type="slidenum">
              <a:rPr lang="en-AU" smtClean="0"/>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1409B7-7EB0-40BF-9C8C-57F34EA5CC25}" type="datetimeFigureOut">
              <a:rPr lang="en-AU" smtClean="0"/>
              <a:pPr>
                <a:defRPr/>
              </a:pPr>
              <a:t>19/02/2013</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52532AA3-825A-41F7-9A44-4FB395EA9493}" type="slidenum">
              <a:rPr lang="en-AU" smtClean="0"/>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F8F0DEF-6418-4C92-9973-BD72CAD79A32}" type="datetimeFigureOut">
              <a:rPr lang="en-AU" smtClean="0"/>
              <a:pPr>
                <a:defRPr/>
              </a:pPr>
              <a:t>19/02/2013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3ABA71C2-567B-4982-B37C-40F419991ED5}" type="slidenum">
              <a:rPr lang="en-AU" smtClean="0"/>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AU" noProof="0" smtClean="0"/>
              <a:t>Click icon to add picture</a:t>
            </a:r>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19EE12D-FCFE-4A78-B956-CD4F64FEA0D8}" type="datetimeFigureOut">
              <a:rPr lang="en-AU" smtClean="0"/>
              <a:pPr>
                <a:defRPr/>
              </a:pPr>
              <a:t>19/02/2013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A2CD59F1-F473-41A5-8BB2-ECA337A1FF02}" type="slidenum">
              <a:rPr lang="en-AU" smtClean="0"/>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524000"/>
            <a:ext cx="8229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1027" name="Text Placeholder 2"/>
          <p:cNvSpPr>
            <a:spLocks noGrp="1"/>
          </p:cNvSpPr>
          <p:nvPr>
            <p:ph type="body" idx="1"/>
          </p:nvPr>
        </p:nvSpPr>
        <p:spPr bwMode="auto">
          <a:xfrm>
            <a:off x="457200" y="2438400"/>
            <a:ext cx="82296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2EC17763-3341-4475-8F8F-34B3A5CF1047}" type="datetimeFigureOut">
              <a:rPr lang="en-AU" smtClean="0"/>
              <a:pPr>
                <a:defRPr/>
              </a:pPr>
              <a:t>19/02/2013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247C0AC-2637-4C52-A212-D254A324CBA2}" type="slidenum">
              <a:rPr lang="en-AU" smtClean="0"/>
              <a:pPr>
                <a:defRPr/>
              </a:pPr>
              <a:t>‹#›</a:t>
            </a:fld>
            <a:endParaRPr lang="en-AU"/>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eaLnBrk="1" fontAlgn="base" hangingPunct="1">
        <a:spcBef>
          <a:spcPct val="0"/>
        </a:spcBef>
        <a:spcAft>
          <a:spcPct val="0"/>
        </a:spcAft>
        <a:defRPr sz="4400" kern="1200">
          <a:solidFill>
            <a:schemeClr val="tx1"/>
          </a:solidFill>
          <a:latin typeface="Tahoma" pitchFamily="34" charset="0"/>
          <a:ea typeface="Tahoma" pitchFamily="34" charset="0"/>
          <a:cs typeface="Tahoma" pitchFamily="34" charset="0"/>
        </a:defRPr>
      </a:lvl1pPr>
      <a:lvl2pPr algn="ctr" rtl="0" eaLnBrk="1" fontAlgn="base" hangingPunct="1">
        <a:spcBef>
          <a:spcPct val="0"/>
        </a:spcBef>
        <a:spcAft>
          <a:spcPct val="0"/>
        </a:spcAft>
        <a:defRPr sz="4400">
          <a:solidFill>
            <a:schemeClr val="tx1"/>
          </a:solidFill>
          <a:latin typeface="Tahoma" pitchFamily="112" charset="0"/>
          <a:cs typeface="Tahoma" pitchFamily="112" charset="0"/>
        </a:defRPr>
      </a:lvl2pPr>
      <a:lvl3pPr algn="ctr" rtl="0" eaLnBrk="1" fontAlgn="base" hangingPunct="1">
        <a:spcBef>
          <a:spcPct val="0"/>
        </a:spcBef>
        <a:spcAft>
          <a:spcPct val="0"/>
        </a:spcAft>
        <a:defRPr sz="4400">
          <a:solidFill>
            <a:schemeClr val="tx1"/>
          </a:solidFill>
          <a:latin typeface="Tahoma" pitchFamily="112" charset="0"/>
          <a:cs typeface="Tahoma" pitchFamily="112" charset="0"/>
        </a:defRPr>
      </a:lvl3pPr>
      <a:lvl4pPr algn="ctr" rtl="0" eaLnBrk="1" fontAlgn="base" hangingPunct="1">
        <a:spcBef>
          <a:spcPct val="0"/>
        </a:spcBef>
        <a:spcAft>
          <a:spcPct val="0"/>
        </a:spcAft>
        <a:defRPr sz="4400">
          <a:solidFill>
            <a:schemeClr val="tx1"/>
          </a:solidFill>
          <a:latin typeface="Tahoma" pitchFamily="112" charset="0"/>
          <a:cs typeface="Tahoma" pitchFamily="112" charset="0"/>
        </a:defRPr>
      </a:lvl4pPr>
      <a:lvl5pPr algn="ctr" rtl="0" eaLnBrk="1" fontAlgn="base" hangingPunct="1">
        <a:spcBef>
          <a:spcPct val="0"/>
        </a:spcBef>
        <a:spcAft>
          <a:spcPct val="0"/>
        </a:spcAft>
        <a:defRPr sz="4400">
          <a:solidFill>
            <a:schemeClr val="tx1"/>
          </a:solidFill>
          <a:latin typeface="Tahoma" pitchFamily="112" charset="0"/>
          <a:cs typeface="Tahoma" pitchFamily="112" charset="0"/>
        </a:defRPr>
      </a:lvl5pPr>
      <a:lvl6pPr marL="457200" algn="ctr" rtl="0" eaLnBrk="1" fontAlgn="base" hangingPunct="1">
        <a:spcBef>
          <a:spcPct val="0"/>
        </a:spcBef>
        <a:spcAft>
          <a:spcPct val="0"/>
        </a:spcAft>
        <a:defRPr sz="4400">
          <a:solidFill>
            <a:schemeClr val="tx1"/>
          </a:solidFill>
          <a:latin typeface="Tahoma" pitchFamily="112" charset="0"/>
          <a:cs typeface="Tahoma" pitchFamily="112" charset="0"/>
        </a:defRPr>
      </a:lvl6pPr>
      <a:lvl7pPr marL="914400" algn="ctr" rtl="0" eaLnBrk="1" fontAlgn="base" hangingPunct="1">
        <a:spcBef>
          <a:spcPct val="0"/>
        </a:spcBef>
        <a:spcAft>
          <a:spcPct val="0"/>
        </a:spcAft>
        <a:defRPr sz="4400">
          <a:solidFill>
            <a:schemeClr val="tx1"/>
          </a:solidFill>
          <a:latin typeface="Tahoma" pitchFamily="112" charset="0"/>
          <a:cs typeface="Tahoma" pitchFamily="112" charset="0"/>
        </a:defRPr>
      </a:lvl7pPr>
      <a:lvl8pPr marL="1371600" algn="ctr" rtl="0" eaLnBrk="1" fontAlgn="base" hangingPunct="1">
        <a:spcBef>
          <a:spcPct val="0"/>
        </a:spcBef>
        <a:spcAft>
          <a:spcPct val="0"/>
        </a:spcAft>
        <a:defRPr sz="4400">
          <a:solidFill>
            <a:schemeClr val="tx1"/>
          </a:solidFill>
          <a:latin typeface="Tahoma" pitchFamily="112" charset="0"/>
          <a:cs typeface="Tahoma" pitchFamily="112" charset="0"/>
        </a:defRPr>
      </a:lvl8pPr>
      <a:lvl9pPr marL="1828800" algn="ctr" rtl="0" eaLnBrk="1" fontAlgn="base" hangingPunct="1">
        <a:spcBef>
          <a:spcPct val="0"/>
        </a:spcBef>
        <a:spcAft>
          <a:spcPct val="0"/>
        </a:spcAft>
        <a:defRPr sz="4400">
          <a:solidFill>
            <a:schemeClr val="tx1"/>
          </a:solidFill>
          <a:latin typeface="Tahoma" pitchFamily="112" charset="0"/>
          <a:cs typeface="Tahoma" pitchFamily="112" charset="0"/>
        </a:defRPr>
      </a:lvl9pPr>
    </p:titleStyle>
    <p:bodyStyle>
      <a:lvl1pPr marL="342900" indent="-3429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astrophotography.id.au/"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5"/>
          <p:cNvSpPr>
            <a:spLocks noGrp="1"/>
          </p:cNvSpPr>
          <p:nvPr>
            <p:ph type="subTitle" idx="1"/>
          </p:nvPr>
        </p:nvSpPr>
        <p:spPr>
          <a:xfrm>
            <a:off x="-76200" y="4876800"/>
            <a:ext cx="4267200" cy="609600"/>
          </a:xfrm>
        </p:spPr>
        <p:txBody>
          <a:bodyPr/>
          <a:lstStyle/>
          <a:p>
            <a:r>
              <a:rPr lang="en-US" dirty="0" smtClean="0">
                <a:latin typeface="Arial" charset="0"/>
                <a:cs typeface="Arial" charset="0"/>
              </a:rPr>
              <a:t>Beginners Guide To</a:t>
            </a:r>
          </a:p>
        </p:txBody>
      </p:sp>
      <p:sp>
        <p:nvSpPr>
          <p:cNvPr id="7" name="Title 6"/>
          <p:cNvSpPr>
            <a:spLocks noGrp="1"/>
          </p:cNvSpPr>
          <p:nvPr>
            <p:ph type="ctrTitle"/>
          </p:nvPr>
        </p:nvSpPr>
        <p:spPr>
          <a:xfrm>
            <a:off x="-152400" y="4114800"/>
            <a:ext cx="4495800" cy="917575"/>
          </a:xfrm>
        </p:spPr>
        <p:txBody>
          <a:bodyPr rtlCol="0"/>
          <a:lstStyle/>
          <a:p>
            <a:pPr fontAlgn="auto">
              <a:spcAft>
                <a:spcPts val="0"/>
              </a:spcAft>
              <a:defRPr/>
            </a:pPr>
            <a:r>
              <a:rPr lang="en-US" dirty="0" smtClean="0"/>
              <a:t>Autoguiding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Technical Blurb </a:t>
            </a:r>
            <a:r>
              <a:rPr lang="en-AU" dirty="0" err="1" smtClean="0"/>
              <a:t>con’t</a:t>
            </a:r>
            <a:endParaRPr lang="en-AU" dirty="0"/>
          </a:p>
        </p:txBody>
      </p:sp>
      <p:sp>
        <p:nvSpPr>
          <p:cNvPr id="3" name="Content Placeholder 2"/>
          <p:cNvSpPr>
            <a:spLocks noGrp="1"/>
          </p:cNvSpPr>
          <p:nvPr>
            <p:ph idx="1"/>
          </p:nvPr>
        </p:nvSpPr>
        <p:spPr/>
        <p:txBody>
          <a:bodyPr/>
          <a:lstStyle/>
          <a:p>
            <a:pPr marL="0" indent="0" algn="just">
              <a:buNone/>
            </a:pPr>
            <a:r>
              <a:rPr lang="en-AU" sz="1800" dirty="0" smtClean="0"/>
              <a:t>To </a:t>
            </a:r>
            <a:r>
              <a:rPr lang="en-AU" sz="1800" dirty="0"/>
              <a:t>avoid the problems of </a:t>
            </a:r>
            <a:r>
              <a:rPr lang="en-AU" sz="1800" dirty="0" smtClean="0"/>
              <a:t>open-loop controllers, </a:t>
            </a:r>
            <a:r>
              <a:rPr lang="en-AU" sz="1800" dirty="0"/>
              <a:t>a feedback </a:t>
            </a:r>
            <a:r>
              <a:rPr lang="en-AU" sz="1800" dirty="0" smtClean="0"/>
              <a:t>circuit can be introduced. The feedback circuit effectively closes the loop and creates a </a:t>
            </a:r>
            <a:r>
              <a:rPr lang="en-AU" sz="1800" dirty="0"/>
              <a:t>closed-loop </a:t>
            </a:r>
            <a:r>
              <a:rPr lang="en-AU" sz="1800" dirty="0" smtClean="0"/>
              <a:t>controller.</a:t>
            </a:r>
          </a:p>
          <a:p>
            <a:pPr marL="0" indent="0" algn="just">
              <a:buNone/>
            </a:pPr>
            <a:endParaRPr lang="en-AU" sz="1400" dirty="0"/>
          </a:p>
          <a:p>
            <a:pPr marL="0" indent="0" algn="just">
              <a:buNone/>
            </a:pPr>
            <a:r>
              <a:rPr lang="en-AU" sz="1800" dirty="0" smtClean="0"/>
              <a:t>Closed loop </a:t>
            </a:r>
            <a:r>
              <a:rPr lang="en-AU" sz="1800" dirty="0"/>
              <a:t>controllers have the following advantages over </a:t>
            </a:r>
            <a:r>
              <a:rPr lang="en-AU" sz="1800" dirty="0" smtClean="0"/>
              <a:t>open loop </a:t>
            </a:r>
            <a:r>
              <a:rPr lang="en-AU" sz="1800" dirty="0"/>
              <a:t>controllers:</a:t>
            </a:r>
          </a:p>
          <a:p>
            <a:pPr algn="just"/>
            <a:r>
              <a:rPr lang="en-AU" sz="1800" dirty="0" smtClean="0"/>
              <a:t>disturbance </a:t>
            </a:r>
            <a:r>
              <a:rPr lang="en-AU" sz="1800" dirty="0"/>
              <a:t>rejection (such as unmeasured friction in a motor</a:t>
            </a:r>
            <a:r>
              <a:rPr lang="en-AU" sz="1800" dirty="0" smtClean="0"/>
              <a:t>).</a:t>
            </a:r>
            <a:endParaRPr lang="en-AU" sz="1800" dirty="0"/>
          </a:p>
          <a:p>
            <a:pPr algn="just"/>
            <a:r>
              <a:rPr lang="en-AU" sz="1800" dirty="0" smtClean="0"/>
              <a:t>guaranteed </a:t>
            </a:r>
            <a:r>
              <a:rPr lang="en-AU" sz="1800" dirty="0"/>
              <a:t>performance even with model uncertainties, when the model structure does not match perfectly the real process and the model parameters are not </a:t>
            </a:r>
            <a:r>
              <a:rPr lang="en-AU" sz="1800" dirty="0" smtClean="0"/>
              <a:t>exact (e.g. poor polar alignment)</a:t>
            </a:r>
            <a:endParaRPr lang="en-AU" sz="1800" dirty="0"/>
          </a:p>
          <a:p>
            <a:pPr algn="just"/>
            <a:r>
              <a:rPr lang="en-AU" sz="1800" dirty="0" smtClean="0"/>
              <a:t>unstable </a:t>
            </a:r>
            <a:r>
              <a:rPr lang="en-AU" sz="1800" dirty="0"/>
              <a:t>processes can be </a:t>
            </a:r>
            <a:r>
              <a:rPr lang="en-AU" sz="1800" dirty="0" smtClean="0"/>
              <a:t>stabilized</a:t>
            </a:r>
            <a:endParaRPr lang="en-AU" sz="1800" dirty="0"/>
          </a:p>
          <a:p>
            <a:pPr algn="just"/>
            <a:r>
              <a:rPr lang="en-AU" sz="1800" dirty="0" smtClean="0"/>
              <a:t>reduced </a:t>
            </a:r>
            <a:r>
              <a:rPr lang="en-AU" sz="1800" dirty="0"/>
              <a:t>sensitivity to parameter variations</a:t>
            </a:r>
          </a:p>
          <a:p>
            <a:pPr algn="just"/>
            <a:r>
              <a:rPr lang="en-AU" sz="1800" dirty="0" smtClean="0"/>
              <a:t>improved </a:t>
            </a:r>
            <a:r>
              <a:rPr lang="en-AU" sz="1800" dirty="0"/>
              <a:t>reference tracking performance</a:t>
            </a:r>
          </a:p>
          <a:p>
            <a:pPr marL="0" indent="0" algn="just">
              <a:buNone/>
            </a:pPr>
            <a:endParaRPr lang="en-AU" sz="1400" dirty="0" smtClean="0"/>
          </a:p>
          <a:p>
            <a:pPr marL="0" indent="0" algn="just">
              <a:buNone/>
            </a:pPr>
            <a:r>
              <a:rPr lang="en-AU" sz="1800" dirty="0" smtClean="0"/>
              <a:t>Autoguiding </a:t>
            </a:r>
            <a:r>
              <a:rPr lang="en-AU" sz="1800" dirty="0"/>
              <a:t>is for all intents and purposes a system that provides </a:t>
            </a:r>
            <a:r>
              <a:rPr lang="en-AU" sz="1800" dirty="0" smtClean="0"/>
              <a:t>the </a:t>
            </a:r>
            <a:r>
              <a:rPr lang="en-AU" sz="1800" dirty="0"/>
              <a:t>components required to create a closed loop </a:t>
            </a:r>
            <a:r>
              <a:rPr lang="en-AU" sz="1800" dirty="0" smtClean="0"/>
              <a:t>system and provides the above benefits.</a:t>
            </a:r>
            <a:endParaRPr lang="en-AU" sz="1800" dirty="0"/>
          </a:p>
          <a:p>
            <a:pPr marL="0" indent="0" algn="just">
              <a:buNone/>
            </a:pPr>
            <a:endParaRPr lang="en-AU" sz="1400" dirty="0"/>
          </a:p>
        </p:txBody>
      </p:sp>
    </p:spTree>
    <p:extLst>
      <p:ext uri="{BB962C8B-B14F-4D97-AF65-F5344CB8AC3E}">
        <p14:creationId xmlns:p14="http://schemas.microsoft.com/office/powerpoint/2010/main" val="2157769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Autoguider Setups</a:t>
            </a:r>
            <a:endParaRPr lang="en-AU" dirty="0"/>
          </a:p>
        </p:txBody>
      </p:sp>
      <p:sp>
        <p:nvSpPr>
          <p:cNvPr id="3" name="Content Placeholder 2"/>
          <p:cNvSpPr>
            <a:spLocks noGrp="1"/>
          </p:cNvSpPr>
          <p:nvPr>
            <p:ph idx="1"/>
          </p:nvPr>
        </p:nvSpPr>
        <p:spPr>
          <a:xfrm>
            <a:off x="467544" y="2413510"/>
            <a:ext cx="8229600" cy="4267200"/>
          </a:xfrm>
        </p:spPr>
        <p:txBody>
          <a:bodyPr/>
          <a:lstStyle/>
          <a:p>
            <a:pPr marL="0" indent="0">
              <a:buNone/>
            </a:pPr>
            <a:r>
              <a:rPr lang="en-AU" sz="1800" dirty="0" smtClean="0"/>
              <a:t>There are a very wide range of products available for Autoguiding however almost all Autoguider setups comprises the following basic configurations: </a:t>
            </a:r>
          </a:p>
          <a:p>
            <a:r>
              <a:rPr lang="en-AU" sz="1800" dirty="0" smtClean="0"/>
              <a:t>A guide camera to monitor apparent movement of a star in it’s field of view.</a:t>
            </a:r>
          </a:p>
          <a:p>
            <a:r>
              <a:rPr lang="en-AU" sz="1800" dirty="0" smtClean="0"/>
              <a:t>A scope, off axis guider or built in guide camera to focus the guide star.</a:t>
            </a:r>
          </a:p>
          <a:p>
            <a:r>
              <a:rPr lang="en-AU" sz="1800" dirty="0" smtClean="0"/>
              <a:t>An interface to feed the video data into a computer/controller (e.g. a USB, Video Capture device or dedicated hardware controller).</a:t>
            </a:r>
          </a:p>
          <a:p>
            <a:r>
              <a:rPr lang="en-AU" sz="1800" dirty="0" smtClean="0"/>
              <a:t>Output command interface to control the mount, for example:</a:t>
            </a:r>
          </a:p>
          <a:p>
            <a:pPr lvl="1"/>
            <a:r>
              <a:rPr lang="en-AU" sz="1800" dirty="0" smtClean="0"/>
              <a:t>An ST4 output interface or a device capable of creating an ST4 output (such as a shoestring astronomy box) or</a:t>
            </a:r>
          </a:p>
          <a:p>
            <a:pPr lvl="1"/>
            <a:r>
              <a:rPr lang="en-AU" sz="1800" dirty="0" smtClean="0"/>
              <a:t>An interface to provide direct feedback commands to the controlling software/hardware (such as pulse guiding in EQMod).</a:t>
            </a:r>
          </a:p>
          <a:p>
            <a:pPr marL="0" indent="0">
              <a:buNone/>
            </a:pPr>
            <a:r>
              <a:rPr lang="en-AU" sz="1800" dirty="0" smtClean="0"/>
              <a:t>The two main setups either use a dedicated Guider Port (ST4 Port) either on the mount/hand controller or Pulse Guiding via software such as EQMod</a:t>
            </a:r>
            <a:r>
              <a:rPr lang="en-AU" sz="1800" dirty="0"/>
              <a:t>.</a:t>
            </a:r>
            <a:endParaRPr lang="en-AU" sz="1800" dirty="0" smtClean="0"/>
          </a:p>
          <a:p>
            <a:pPr marL="0" indent="0">
              <a:buNone/>
            </a:pPr>
            <a:endParaRPr lang="en-AU" dirty="0"/>
          </a:p>
          <a:p>
            <a:pPr marL="0" indent="0">
              <a:buNone/>
            </a:pPr>
            <a:endParaRPr lang="en-AU" dirty="0" smtClean="0"/>
          </a:p>
          <a:p>
            <a:endParaRPr lang="en-AU" dirty="0"/>
          </a:p>
          <a:p>
            <a:pPr marL="0" indent="0">
              <a:buNone/>
            </a:pPr>
            <a:r>
              <a:rPr lang="en-AU" dirty="0"/>
              <a:t> </a:t>
            </a:r>
          </a:p>
        </p:txBody>
      </p:sp>
    </p:spTree>
    <p:extLst>
      <p:ext uri="{BB962C8B-B14F-4D97-AF65-F5344CB8AC3E}">
        <p14:creationId xmlns:p14="http://schemas.microsoft.com/office/powerpoint/2010/main" val="3632995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Auto Guider Setups </a:t>
            </a:r>
            <a:r>
              <a:rPr lang="en-AU" dirty="0" err="1"/>
              <a:t>con’t</a:t>
            </a:r>
            <a:endParaRPr lang="en-AU" dirty="0"/>
          </a:p>
        </p:txBody>
      </p:sp>
      <p:sp>
        <p:nvSpPr>
          <p:cNvPr id="3" name="Content Placeholder 2"/>
          <p:cNvSpPr>
            <a:spLocks noGrp="1"/>
          </p:cNvSpPr>
          <p:nvPr>
            <p:ph idx="1"/>
          </p:nvPr>
        </p:nvSpPr>
        <p:spPr>
          <a:xfrm>
            <a:off x="467544" y="2413510"/>
            <a:ext cx="8229600" cy="4267200"/>
          </a:xfrm>
        </p:spPr>
        <p:txBody>
          <a:bodyPr/>
          <a:lstStyle/>
          <a:p>
            <a:pPr marL="0" indent="0">
              <a:buNone/>
            </a:pPr>
            <a:r>
              <a:rPr lang="en-AU" sz="1800" dirty="0"/>
              <a:t>An </a:t>
            </a:r>
            <a:r>
              <a:rPr lang="en-AU" sz="1800" dirty="0" smtClean="0"/>
              <a:t>Autoguider set up comprises the following basic configurations: </a:t>
            </a:r>
          </a:p>
          <a:p>
            <a:r>
              <a:rPr lang="en-AU" sz="1800" dirty="0" smtClean="0"/>
              <a:t>Guide Scope and Camera - </a:t>
            </a:r>
            <a:r>
              <a:rPr lang="en-AU" sz="1800" dirty="0"/>
              <a:t>a </a:t>
            </a:r>
            <a:r>
              <a:rPr lang="en-AU" sz="1800" dirty="0" smtClean="0"/>
              <a:t>small telescope </a:t>
            </a:r>
            <a:r>
              <a:rPr lang="en-AU" sz="1800" dirty="0"/>
              <a:t>oriented in the same direction as the main </a:t>
            </a:r>
            <a:r>
              <a:rPr lang="en-AU" sz="1800" dirty="0" smtClean="0"/>
              <a:t>telescope, (Cheapest and most common setup).</a:t>
            </a:r>
          </a:p>
          <a:p>
            <a:r>
              <a:rPr lang="en-AU" sz="1800" dirty="0" smtClean="0"/>
              <a:t>Off-axis guider – mounted on the main scope that </a:t>
            </a:r>
            <a:r>
              <a:rPr lang="en-AU" sz="1800" dirty="0"/>
              <a:t>diverts some of the light originally headed towards the </a:t>
            </a:r>
            <a:r>
              <a:rPr lang="en-AU" sz="1800" dirty="0" smtClean="0"/>
              <a:t>Imaging device to the guide camera.</a:t>
            </a:r>
          </a:p>
          <a:p>
            <a:r>
              <a:rPr lang="en-AU" sz="1800" dirty="0" smtClean="0"/>
              <a:t>On-Camera guider – An imaging camera with an integrated guiding chip.</a:t>
            </a:r>
          </a:p>
          <a:p>
            <a:pPr marL="0" indent="0">
              <a:buNone/>
            </a:pPr>
            <a:endParaRPr lang="en-AU" dirty="0"/>
          </a:p>
          <a:p>
            <a:pPr marL="0" indent="0">
              <a:buNone/>
            </a:pPr>
            <a:endParaRPr lang="en-AU" dirty="0" smtClean="0"/>
          </a:p>
          <a:p>
            <a:endParaRPr lang="en-AU" dirty="0"/>
          </a:p>
          <a:p>
            <a:pPr marL="0" indent="0">
              <a:buNone/>
            </a:pPr>
            <a:r>
              <a:rPr lang="en-AU" dirty="0"/>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840" y="4547110"/>
            <a:ext cx="3158262" cy="1904548"/>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5" y="4557342"/>
            <a:ext cx="2553419" cy="189431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8224" y="4557341"/>
            <a:ext cx="1981213" cy="1894317"/>
          </a:xfrm>
          <a:prstGeom prst="rect">
            <a:avLst/>
          </a:prstGeom>
        </p:spPr>
      </p:pic>
    </p:spTree>
    <p:extLst>
      <p:ext uri="{BB962C8B-B14F-4D97-AF65-F5344CB8AC3E}">
        <p14:creationId xmlns:p14="http://schemas.microsoft.com/office/powerpoint/2010/main" val="19202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16" presetClass="entr" presetSubtype="21"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8" presetID="53" presetClass="entr" presetSubtype="16"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 fill="hold"/>
                                        <p:tgtEl>
                                          <p:spTgt spid="8"/>
                                        </p:tgtEl>
                                        <p:attrNameLst>
                                          <p:attrName>ppt_w</p:attrName>
                                        </p:attrNameLst>
                                      </p:cBhvr>
                                      <p:tavLst>
                                        <p:tav tm="0">
                                          <p:val>
                                            <p:fltVal val="0"/>
                                          </p:val>
                                        </p:tav>
                                        <p:tav tm="100000">
                                          <p:val>
                                            <p:strVal val="#ppt_w"/>
                                          </p:val>
                                        </p:tav>
                                      </p:tavLst>
                                    </p:anim>
                                    <p:anim calcmode="lin" valueType="num">
                                      <p:cBhvr>
                                        <p:cTn id="31" dur="500" fill="hold"/>
                                        <p:tgtEl>
                                          <p:spTgt spid="8"/>
                                        </p:tgtEl>
                                        <p:attrNameLst>
                                          <p:attrName>ppt_h</p:attrName>
                                        </p:attrNameLst>
                                      </p:cBhvr>
                                      <p:tavLst>
                                        <p:tav tm="0">
                                          <p:val>
                                            <p:fltVal val="0"/>
                                          </p:val>
                                        </p:tav>
                                        <p:tav tm="100000">
                                          <p:val>
                                            <p:strVal val="#ppt_h"/>
                                          </p:val>
                                        </p:tav>
                                      </p:tavLst>
                                    </p:anim>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 Guider Setups </a:t>
            </a:r>
            <a:r>
              <a:rPr lang="en-AU" dirty="0" err="1" smtClean="0"/>
              <a:t>con’t</a:t>
            </a:r>
            <a:endParaRPr lang="en-AU" dirty="0"/>
          </a:p>
        </p:txBody>
      </p:sp>
      <p:sp>
        <p:nvSpPr>
          <p:cNvPr id="3" name="Content Placeholder 2"/>
          <p:cNvSpPr>
            <a:spLocks noGrp="1"/>
          </p:cNvSpPr>
          <p:nvPr>
            <p:ph idx="1"/>
          </p:nvPr>
        </p:nvSpPr>
        <p:spPr/>
        <p:txBody>
          <a:bodyPr/>
          <a:lstStyle/>
          <a:p>
            <a:pPr marL="0" indent="0">
              <a:buNone/>
            </a:pPr>
            <a:r>
              <a:rPr lang="en-AU" sz="1800" dirty="0" smtClean="0"/>
              <a:t>All Autoguider setups have a camera that watches a guide star and checks for apparent movement. These cameras come in a wide variety of configurations such as:</a:t>
            </a:r>
          </a:p>
          <a:p>
            <a:r>
              <a:rPr lang="en-AU" sz="1800" dirty="0" smtClean="0"/>
              <a:t>Web Cam (usually modified to attach to a scope and see fainter images)</a:t>
            </a:r>
          </a:p>
          <a:p>
            <a:r>
              <a:rPr lang="en-AU" sz="1800" dirty="0" smtClean="0"/>
              <a:t>Dedicated Guiding Cameras (Lodestar or Orion Star Shoot Autoguider)</a:t>
            </a:r>
          </a:p>
          <a:p>
            <a:r>
              <a:rPr lang="en-AU" sz="1800" dirty="0" smtClean="0"/>
              <a:t>Astronomical Video Cameras (Such as the </a:t>
            </a:r>
            <a:r>
              <a:rPr lang="en-AU" sz="1800" dirty="0" err="1" smtClean="0"/>
              <a:t>GStar</a:t>
            </a:r>
            <a:r>
              <a:rPr lang="en-AU" sz="1800" dirty="0" smtClean="0"/>
              <a:t> EX Range)</a:t>
            </a:r>
            <a:endParaRPr lang="en-AU" sz="1800" dirty="0"/>
          </a:p>
          <a:p>
            <a:pPr marL="0" indent="0">
              <a:buNone/>
            </a:pPr>
            <a:endParaRPr lang="en-AU" dirty="0" smtClean="0"/>
          </a:p>
          <a:p>
            <a:endParaRPr lang="en-AU" dirty="0"/>
          </a:p>
          <a:p>
            <a:pPr marL="0" indent="0">
              <a:buNone/>
            </a:pPr>
            <a:r>
              <a:rPr lang="en-AU" dirty="0"/>
              <a: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3663" y="4293096"/>
            <a:ext cx="2353444" cy="23534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432" y="4293096"/>
            <a:ext cx="2353444" cy="2353444"/>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2001" y="4293096"/>
            <a:ext cx="2143975" cy="2353444"/>
          </a:xfrm>
          <a:prstGeom prst="rect">
            <a:avLst/>
          </a:prstGeom>
        </p:spPr>
      </p:pic>
    </p:spTree>
    <p:extLst>
      <p:ext uri="{BB962C8B-B14F-4D97-AF65-F5344CB8AC3E}">
        <p14:creationId xmlns:p14="http://schemas.microsoft.com/office/powerpoint/2010/main" val="217387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16" presetClass="entr" presetSubtype="21"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inVertical)">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 Guider Setups </a:t>
            </a:r>
            <a:r>
              <a:rPr lang="en-AU" dirty="0" err="1" smtClean="0"/>
              <a:t>con’t</a:t>
            </a:r>
            <a:endParaRPr lang="en-AU" dirty="0"/>
          </a:p>
        </p:txBody>
      </p:sp>
      <p:sp>
        <p:nvSpPr>
          <p:cNvPr id="3" name="Content Placeholder 2"/>
          <p:cNvSpPr>
            <a:spLocks noGrp="1"/>
          </p:cNvSpPr>
          <p:nvPr>
            <p:ph idx="1"/>
          </p:nvPr>
        </p:nvSpPr>
        <p:spPr/>
        <p:txBody>
          <a:bodyPr/>
          <a:lstStyle/>
          <a:p>
            <a:pPr marL="0" indent="0">
              <a:buNone/>
            </a:pPr>
            <a:r>
              <a:rPr lang="en-AU" sz="1800" dirty="0" smtClean="0"/>
              <a:t>Autoguiders have an interface to connect the video feed that is watched by </a:t>
            </a:r>
            <a:r>
              <a:rPr lang="en-AU" sz="1800" dirty="0"/>
              <a:t>a hardware controller or software </a:t>
            </a:r>
            <a:r>
              <a:rPr lang="en-AU" sz="1800" dirty="0" smtClean="0"/>
              <a:t>controller (e.g. PHD</a:t>
            </a:r>
            <a:r>
              <a:rPr lang="en-AU" sz="1800" dirty="0"/>
              <a:t>) and usually an interface to output ST4 </a:t>
            </a:r>
            <a:r>
              <a:rPr lang="en-AU" sz="1800" dirty="0" smtClean="0"/>
              <a:t>commands (either on board or by Hardware device Shoestring Astronomy GPUSB).</a:t>
            </a:r>
          </a:p>
          <a:p>
            <a:pPr marL="0" indent="0">
              <a:buNone/>
            </a:pPr>
            <a:endParaRPr lang="en-AU" sz="1800" dirty="0"/>
          </a:p>
          <a:p>
            <a:pPr marL="0" indent="0">
              <a:buNone/>
            </a:pPr>
            <a:endParaRPr lang="en-AU" dirty="0" smtClean="0"/>
          </a:p>
          <a:p>
            <a:endParaRPr lang="en-AU" dirty="0"/>
          </a:p>
          <a:p>
            <a:pPr marL="0" indent="0">
              <a:buNone/>
            </a:pPr>
            <a:r>
              <a:rPr lang="en-AU" dirty="0"/>
              <a:t>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4221088"/>
            <a:ext cx="3019425" cy="22860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2624" y="4221088"/>
            <a:ext cx="3344092" cy="22860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96623" y="4221088"/>
            <a:ext cx="2476500" cy="2286000"/>
          </a:xfrm>
          <a:prstGeom prst="rect">
            <a:avLst/>
          </a:prstGeom>
        </p:spPr>
      </p:pic>
      <p:sp>
        <p:nvSpPr>
          <p:cNvPr id="12" name="TextBox 11"/>
          <p:cNvSpPr txBox="1"/>
          <p:nvPr/>
        </p:nvSpPr>
        <p:spPr>
          <a:xfrm>
            <a:off x="763854" y="3837910"/>
            <a:ext cx="1850739" cy="369332"/>
          </a:xfrm>
          <a:prstGeom prst="rect">
            <a:avLst/>
          </a:prstGeom>
          <a:noFill/>
        </p:spPr>
        <p:txBody>
          <a:bodyPr wrap="square" rtlCol="0">
            <a:spAutoFit/>
          </a:bodyPr>
          <a:lstStyle/>
          <a:p>
            <a:pPr algn="ctr"/>
            <a:r>
              <a:rPr lang="en-AU" dirty="0" smtClean="0"/>
              <a:t>Lodestar</a:t>
            </a:r>
            <a:endParaRPr lang="en-AU" dirty="0"/>
          </a:p>
        </p:txBody>
      </p:sp>
      <p:sp>
        <p:nvSpPr>
          <p:cNvPr id="13" name="TextBox 12"/>
          <p:cNvSpPr txBox="1"/>
          <p:nvPr/>
        </p:nvSpPr>
        <p:spPr>
          <a:xfrm>
            <a:off x="3353063" y="3828097"/>
            <a:ext cx="2163619" cy="369332"/>
          </a:xfrm>
          <a:prstGeom prst="rect">
            <a:avLst/>
          </a:prstGeom>
          <a:noFill/>
        </p:spPr>
        <p:txBody>
          <a:bodyPr wrap="square" rtlCol="0">
            <a:spAutoFit/>
          </a:bodyPr>
          <a:lstStyle/>
          <a:p>
            <a:pPr algn="ctr"/>
            <a:r>
              <a:rPr lang="en-AU" dirty="0" smtClean="0"/>
              <a:t>Orion Autoguider</a:t>
            </a:r>
            <a:endParaRPr lang="en-AU" dirty="0"/>
          </a:p>
        </p:txBody>
      </p:sp>
      <p:sp>
        <p:nvSpPr>
          <p:cNvPr id="14" name="TextBox 13"/>
          <p:cNvSpPr txBox="1"/>
          <p:nvPr/>
        </p:nvSpPr>
        <p:spPr>
          <a:xfrm>
            <a:off x="6012160" y="3828097"/>
            <a:ext cx="2510427" cy="369332"/>
          </a:xfrm>
          <a:prstGeom prst="rect">
            <a:avLst/>
          </a:prstGeom>
          <a:noFill/>
        </p:spPr>
        <p:txBody>
          <a:bodyPr wrap="square" rtlCol="0">
            <a:spAutoFit/>
          </a:bodyPr>
          <a:lstStyle/>
          <a:p>
            <a:pPr algn="ctr"/>
            <a:r>
              <a:rPr lang="en-AU" dirty="0" smtClean="0"/>
              <a:t>Shoestring Astronomy</a:t>
            </a:r>
            <a:endParaRPr lang="en-AU" dirty="0"/>
          </a:p>
        </p:txBody>
      </p:sp>
    </p:spTree>
    <p:extLst>
      <p:ext uri="{BB962C8B-B14F-4D97-AF65-F5344CB8AC3E}">
        <p14:creationId xmlns:p14="http://schemas.microsoft.com/office/powerpoint/2010/main" val="3976864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par>
                                <p:cTn id="16" presetID="16" presetClass="entr" presetSubtype="21"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arn(inVertical)">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fltVal val="0"/>
                                          </p:val>
                                        </p:tav>
                                        <p:tav tm="100000">
                                          <p:val>
                                            <p:strVal val="#ppt_w"/>
                                          </p:val>
                                        </p:tav>
                                      </p:tavLst>
                                    </p:anim>
                                    <p:anim calcmode="lin" valueType="num">
                                      <p:cBhvr>
                                        <p:cTn id="24" dur="1000" fill="hold"/>
                                        <p:tgtEl>
                                          <p:spTgt spid="14"/>
                                        </p:tgtEl>
                                        <p:attrNameLst>
                                          <p:attrName>ppt_h</p:attrName>
                                        </p:attrNameLst>
                                      </p:cBhvr>
                                      <p:tavLst>
                                        <p:tav tm="0">
                                          <p:val>
                                            <p:fltVal val="0"/>
                                          </p:val>
                                        </p:tav>
                                        <p:tav tm="100000">
                                          <p:val>
                                            <p:strVal val="#ppt_h"/>
                                          </p:val>
                                        </p:tav>
                                      </p:tavLst>
                                    </p:anim>
                                    <p:anim calcmode="lin" valueType="num">
                                      <p:cBhvr>
                                        <p:cTn id="25" dur="1000" fill="hold"/>
                                        <p:tgtEl>
                                          <p:spTgt spid="14"/>
                                        </p:tgtEl>
                                        <p:attrNameLst>
                                          <p:attrName>style.rotation</p:attrName>
                                        </p:attrNameLst>
                                      </p:cBhvr>
                                      <p:tavLst>
                                        <p:tav tm="0">
                                          <p:val>
                                            <p:fltVal val="90"/>
                                          </p:val>
                                        </p:tav>
                                        <p:tav tm="100000">
                                          <p:val>
                                            <p:fltVal val="0"/>
                                          </p:val>
                                        </p:tav>
                                      </p:tavLst>
                                    </p:anim>
                                    <p:animEffect transition="in" filter="fade">
                                      <p:cBhvr>
                                        <p:cTn id="26" dur="1000"/>
                                        <p:tgtEl>
                                          <p:spTgt spid="14"/>
                                        </p:tgtEl>
                                      </p:cBhvr>
                                    </p:animEffect>
                                  </p:childTnLst>
                                </p:cTn>
                              </p:par>
                              <p:par>
                                <p:cTn id="27" presetID="3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style.rotation</p:attrName>
                                        </p:attrNameLst>
                                      </p:cBhvr>
                                      <p:tavLst>
                                        <p:tav tm="0">
                                          <p:val>
                                            <p:fltVal val="90"/>
                                          </p:val>
                                        </p:tav>
                                        <p:tav tm="100000">
                                          <p:val>
                                            <p:fltVal val="0"/>
                                          </p:val>
                                        </p:tav>
                                      </p:tavLst>
                                    </p:anim>
                                    <p:animEffect transition="in" filter="fade">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 Guider Setups </a:t>
            </a:r>
            <a:r>
              <a:rPr lang="en-AU" dirty="0" err="1" smtClean="0"/>
              <a:t>con’t</a:t>
            </a:r>
            <a:endParaRPr lang="en-AU" dirty="0"/>
          </a:p>
        </p:txBody>
      </p:sp>
      <p:sp>
        <p:nvSpPr>
          <p:cNvPr id="3" name="Content Placeholder 2"/>
          <p:cNvSpPr>
            <a:spLocks noGrp="1"/>
          </p:cNvSpPr>
          <p:nvPr>
            <p:ph idx="1"/>
          </p:nvPr>
        </p:nvSpPr>
        <p:spPr/>
        <p:txBody>
          <a:bodyPr/>
          <a:lstStyle/>
          <a:p>
            <a:pPr marL="0" indent="0">
              <a:buNone/>
            </a:pPr>
            <a:r>
              <a:rPr lang="en-AU" sz="1800" dirty="0" smtClean="0"/>
              <a:t>Once you have all the connections required to control the mount you need to have either guiding software or a dedicated controller to monitor the guide stars relative movement, it will perform the calculations and send the corrections required to control the mount. Some examples are: </a:t>
            </a:r>
          </a:p>
          <a:p>
            <a:pPr marL="0" indent="0">
              <a:buNone/>
            </a:pPr>
            <a:endParaRPr lang="en-AU" sz="1800" dirty="0" smtClean="0"/>
          </a:p>
          <a:p>
            <a:pPr marL="0" indent="0">
              <a:buNone/>
            </a:pPr>
            <a:endParaRPr lang="en-AU" sz="1800" dirty="0"/>
          </a:p>
          <a:p>
            <a:pPr marL="0" indent="0">
              <a:buNone/>
            </a:pPr>
            <a:endParaRPr lang="en-AU" sz="1800" dirty="0" smtClean="0"/>
          </a:p>
          <a:p>
            <a:pPr marL="0" indent="0">
              <a:buNone/>
            </a:pPr>
            <a:endParaRPr lang="en-AU" dirty="0" smtClean="0"/>
          </a:p>
          <a:p>
            <a:endParaRPr lang="en-AU" dirty="0"/>
          </a:p>
          <a:p>
            <a:pPr marL="0" indent="0">
              <a:buNone/>
            </a:pPr>
            <a:r>
              <a:rPr lang="en-AU" dirty="0"/>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1" y="4221088"/>
            <a:ext cx="2764384" cy="232849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0934" y="4221088"/>
            <a:ext cx="1708984" cy="232849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9268" y="4221088"/>
            <a:ext cx="3492735" cy="2328490"/>
          </a:xfrm>
          <a:prstGeom prst="rect">
            <a:avLst/>
          </a:prstGeom>
        </p:spPr>
      </p:pic>
      <p:sp>
        <p:nvSpPr>
          <p:cNvPr id="10" name="TextBox 9"/>
          <p:cNvSpPr txBox="1"/>
          <p:nvPr/>
        </p:nvSpPr>
        <p:spPr>
          <a:xfrm>
            <a:off x="757583" y="3851756"/>
            <a:ext cx="2163619" cy="369332"/>
          </a:xfrm>
          <a:prstGeom prst="rect">
            <a:avLst/>
          </a:prstGeom>
          <a:noFill/>
        </p:spPr>
        <p:txBody>
          <a:bodyPr wrap="square" rtlCol="0">
            <a:spAutoFit/>
          </a:bodyPr>
          <a:lstStyle/>
          <a:p>
            <a:pPr algn="ctr"/>
            <a:r>
              <a:rPr lang="en-AU" dirty="0" smtClean="0"/>
              <a:t>Software (PHD)</a:t>
            </a:r>
            <a:endParaRPr lang="en-AU" dirty="0"/>
          </a:p>
        </p:txBody>
      </p:sp>
      <p:sp>
        <p:nvSpPr>
          <p:cNvPr id="11" name="TextBox 10"/>
          <p:cNvSpPr txBox="1"/>
          <p:nvPr/>
        </p:nvSpPr>
        <p:spPr>
          <a:xfrm>
            <a:off x="3339999" y="3851756"/>
            <a:ext cx="2163619" cy="369332"/>
          </a:xfrm>
          <a:prstGeom prst="rect">
            <a:avLst/>
          </a:prstGeom>
          <a:noFill/>
        </p:spPr>
        <p:txBody>
          <a:bodyPr wrap="square" rtlCol="0">
            <a:spAutoFit/>
          </a:bodyPr>
          <a:lstStyle/>
          <a:p>
            <a:pPr algn="ctr"/>
            <a:r>
              <a:rPr lang="en-AU" dirty="0" smtClean="0"/>
              <a:t>LVI Smart Guider</a:t>
            </a:r>
            <a:endParaRPr lang="en-AU" dirty="0"/>
          </a:p>
        </p:txBody>
      </p:sp>
      <p:sp>
        <p:nvSpPr>
          <p:cNvPr id="12" name="TextBox 11"/>
          <p:cNvSpPr txBox="1"/>
          <p:nvPr/>
        </p:nvSpPr>
        <p:spPr>
          <a:xfrm>
            <a:off x="5922415" y="3851756"/>
            <a:ext cx="2464002" cy="369332"/>
          </a:xfrm>
          <a:prstGeom prst="rect">
            <a:avLst/>
          </a:prstGeom>
          <a:noFill/>
        </p:spPr>
        <p:txBody>
          <a:bodyPr wrap="square" rtlCol="0">
            <a:spAutoFit/>
          </a:bodyPr>
          <a:lstStyle/>
          <a:p>
            <a:pPr algn="ctr"/>
            <a:r>
              <a:rPr lang="en-AU" dirty="0" smtClean="0"/>
              <a:t>Celestron NexGuide</a:t>
            </a:r>
            <a:endParaRPr lang="en-AU" dirty="0"/>
          </a:p>
        </p:txBody>
      </p:sp>
    </p:spTree>
    <p:extLst>
      <p:ext uri="{BB962C8B-B14F-4D97-AF65-F5344CB8AC3E}">
        <p14:creationId xmlns:p14="http://schemas.microsoft.com/office/powerpoint/2010/main" val="489452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6" presetClass="entr" presetSubtype="16"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2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heel(1)">
                                      <p:cBhvr>
                                        <p:cTn id="23" dur="2000"/>
                                        <p:tgtEl>
                                          <p:spTgt spid="12"/>
                                        </p:tgtEl>
                                      </p:cBhvr>
                                    </p:animEffect>
                                  </p:childTnLst>
                                </p:cTn>
                              </p:par>
                              <p:par>
                                <p:cTn id="24" presetID="21" presetClass="entr" presetSubtype="1"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heel(1)">
                                      <p:cBhvr>
                                        <p:cTn id="2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 Guider Setups </a:t>
            </a:r>
            <a:r>
              <a:rPr lang="en-AU" dirty="0" err="1" smtClean="0"/>
              <a:t>con’t</a:t>
            </a:r>
            <a:endParaRPr lang="en-AU" dirty="0"/>
          </a:p>
        </p:txBody>
      </p:sp>
      <p:sp>
        <p:nvSpPr>
          <p:cNvPr id="3" name="Content Placeholder 2"/>
          <p:cNvSpPr>
            <a:spLocks noGrp="1"/>
          </p:cNvSpPr>
          <p:nvPr>
            <p:ph idx="1"/>
          </p:nvPr>
        </p:nvSpPr>
        <p:spPr>
          <a:xfrm>
            <a:off x="457200" y="2438400"/>
            <a:ext cx="5410944" cy="4267200"/>
          </a:xfrm>
        </p:spPr>
        <p:txBody>
          <a:bodyPr/>
          <a:lstStyle/>
          <a:p>
            <a:pPr marL="0" indent="0" algn="just">
              <a:buNone/>
            </a:pPr>
            <a:r>
              <a:rPr lang="en-AU" sz="1800" dirty="0" smtClean="0"/>
              <a:t>This image is my </a:t>
            </a:r>
            <a:r>
              <a:rPr lang="en-AU" sz="1800" dirty="0"/>
              <a:t>set </a:t>
            </a:r>
            <a:r>
              <a:rPr lang="en-AU" sz="1800" dirty="0" smtClean="0"/>
              <a:t>up in a stacked configuration, the scope on top is the guide scope.</a:t>
            </a:r>
          </a:p>
          <a:p>
            <a:pPr marL="0" indent="0" algn="just">
              <a:buNone/>
            </a:pPr>
            <a:endParaRPr lang="en-AU" sz="1400" dirty="0" smtClean="0"/>
          </a:p>
          <a:p>
            <a:pPr marL="0" indent="0" algn="just">
              <a:buNone/>
            </a:pPr>
            <a:r>
              <a:rPr lang="en-AU" sz="1800" dirty="0" smtClean="0"/>
              <a:t>I use the Lodestar Autoguider Camera that connects to the Laptop via the USB port and to the mount via either the ST4 Cable or EQMod Pulse Guiding. I run PHD for guiding software.</a:t>
            </a:r>
          </a:p>
          <a:p>
            <a:pPr marL="0" indent="0" algn="just">
              <a:buNone/>
            </a:pPr>
            <a:endParaRPr lang="en-AU" sz="1800" dirty="0"/>
          </a:p>
          <a:p>
            <a:pPr marL="0" indent="0" algn="just">
              <a:buNone/>
            </a:pPr>
            <a:endParaRPr lang="en-AU" sz="1800" dirty="0" smtClean="0"/>
          </a:p>
          <a:p>
            <a:pPr marL="0" indent="0">
              <a:buNone/>
            </a:pPr>
            <a:endParaRPr lang="en-AU" dirty="0" smtClean="0"/>
          </a:p>
          <a:p>
            <a:endParaRPr lang="en-AU" dirty="0"/>
          </a:p>
          <a:p>
            <a:pPr marL="0" indent="0">
              <a:buNone/>
            </a:pPr>
            <a:r>
              <a:rPr lang="en-AU" dirty="0"/>
              <a:t> </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27121" y="4434519"/>
            <a:ext cx="2824174" cy="1882047"/>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51637" y="2438400"/>
            <a:ext cx="2585444" cy="387816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251" y="4434520"/>
            <a:ext cx="2485870" cy="1882047"/>
          </a:xfrm>
          <a:prstGeom prst="rect">
            <a:avLst/>
          </a:prstGeom>
        </p:spPr>
      </p:pic>
    </p:spTree>
    <p:extLst>
      <p:ext uri="{BB962C8B-B14F-4D97-AF65-F5344CB8AC3E}">
        <p14:creationId xmlns:p14="http://schemas.microsoft.com/office/powerpoint/2010/main" val="21494887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 Guider Setups </a:t>
            </a:r>
            <a:r>
              <a:rPr lang="en-AU" dirty="0" err="1" smtClean="0"/>
              <a:t>con’t</a:t>
            </a:r>
            <a:endParaRPr lang="en-AU" dirty="0"/>
          </a:p>
        </p:txBody>
      </p:sp>
      <p:sp>
        <p:nvSpPr>
          <p:cNvPr id="3" name="Content Placeholder 2"/>
          <p:cNvSpPr>
            <a:spLocks noGrp="1"/>
          </p:cNvSpPr>
          <p:nvPr>
            <p:ph idx="1"/>
          </p:nvPr>
        </p:nvSpPr>
        <p:spPr>
          <a:xfrm>
            <a:off x="457200" y="2438400"/>
            <a:ext cx="8147248" cy="4267200"/>
          </a:xfrm>
        </p:spPr>
        <p:txBody>
          <a:bodyPr/>
          <a:lstStyle/>
          <a:p>
            <a:pPr marL="0" indent="0" algn="just">
              <a:buNone/>
            </a:pPr>
            <a:r>
              <a:rPr lang="en-AU" sz="1800" dirty="0" smtClean="0"/>
              <a:t>This image is a schematic of the connections  for the Orion Star Shoot Guide Camera.</a:t>
            </a:r>
            <a:endParaRPr lang="en-AU" sz="1800" dirty="0"/>
          </a:p>
          <a:p>
            <a:pPr marL="0" indent="0" algn="just">
              <a:buNone/>
            </a:pPr>
            <a:endParaRPr lang="en-AU" sz="1800" dirty="0" smtClean="0"/>
          </a:p>
          <a:p>
            <a:pPr marL="0" indent="0">
              <a:buNone/>
            </a:pPr>
            <a:endParaRPr lang="en-AU" dirty="0" smtClean="0"/>
          </a:p>
          <a:p>
            <a:endParaRPr lang="en-AU" dirty="0"/>
          </a:p>
          <a:p>
            <a:pPr marL="0" indent="0">
              <a:buNone/>
            </a:pPr>
            <a:r>
              <a:rPr lang="en-AU" dirty="0"/>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905521"/>
            <a:ext cx="5805810"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9977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How it Works</a:t>
            </a:r>
            <a:endParaRPr lang="en-AU" dirty="0"/>
          </a:p>
        </p:txBody>
      </p:sp>
      <p:sp>
        <p:nvSpPr>
          <p:cNvPr id="3" name="Content Placeholder 2"/>
          <p:cNvSpPr>
            <a:spLocks noGrp="1"/>
          </p:cNvSpPr>
          <p:nvPr>
            <p:ph idx="1"/>
          </p:nvPr>
        </p:nvSpPr>
        <p:spPr>
          <a:xfrm>
            <a:off x="457200" y="2438400"/>
            <a:ext cx="8176356" cy="1350640"/>
          </a:xfrm>
        </p:spPr>
        <p:txBody>
          <a:bodyPr/>
          <a:lstStyle/>
          <a:p>
            <a:pPr marL="0" indent="0" algn="just">
              <a:buNone/>
            </a:pPr>
            <a:r>
              <a:rPr lang="en-AU" sz="1800" dirty="0" smtClean="0"/>
              <a:t>The guide camera is a simple CCD </a:t>
            </a:r>
            <a:r>
              <a:rPr lang="en-AU" sz="1800" dirty="0"/>
              <a:t>sensor that regularly </a:t>
            </a:r>
            <a:r>
              <a:rPr lang="en-AU" sz="1800" dirty="0" smtClean="0"/>
              <a:t>takes short </a:t>
            </a:r>
            <a:r>
              <a:rPr lang="en-AU" sz="1800" dirty="0"/>
              <a:t>exposures of an area of sky near the </a:t>
            </a:r>
            <a:r>
              <a:rPr lang="en-AU" sz="1800" dirty="0" smtClean="0"/>
              <a:t>object being imaged. </a:t>
            </a:r>
            <a:r>
              <a:rPr lang="en-AU" sz="1800" dirty="0"/>
              <a:t>After each image is captured, </a:t>
            </a:r>
            <a:r>
              <a:rPr lang="en-AU" sz="1800" dirty="0" smtClean="0"/>
              <a:t>its controller measures </a:t>
            </a:r>
            <a:r>
              <a:rPr lang="en-AU" sz="1800" dirty="0"/>
              <a:t>the apparent motion of one or more stars </a:t>
            </a:r>
            <a:r>
              <a:rPr lang="en-AU" sz="1800" dirty="0" smtClean="0"/>
              <a:t>within it’s view and </a:t>
            </a:r>
            <a:r>
              <a:rPr lang="en-AU" sz="1800" dirty="0"/>
              <a:t>issues the appropriate corrections to the telescope's (computerized) mount</a:t>
            </a:r>
            <a:r>
              <a:rPr lang="en-AU" sz="1800" dirty="0" smtClean="0"/>
              <a:t>.</a:t>
            </a:r>
            <a:endParaRPr lang="en-AU"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3791924"/>
            <a:ext cx="3548549" cy="2661412"/>
          </a:xfrm>
          <a:prstGeom prst="rect">
            <a:avLst/>
          </a:prstGeom>
        </p:spPr>
      </p:pic>
      <p:sp>
        <p:nvSpPr>
          <p:cNvPr id="5" name="TextBox 4"/>
          <p:cNvSpPr txBox="1"/>
          <p:nvPr/>
        </p:nvSpPr>
        <p:spPr>
          <a:xfrm>
            <a:off x="467544" y="3791924"/>
            <a:ext cx="4536504" cy="2308324"/>
          </a:xfrm>
          <a:prstGeom prst="rect">
            <a:avLst/>
          </a:prstGeom>
          <a:noFill/>
        </p:spPr>
        <p:txBody>
          <a:bodyPr wrap="square" rtlCol="0">
            <a:spAutoFit/>
          </a:bodyPr>
          <a:lstStyle/>
          <a:p>
            <a:pPr algn="just"/>
            <a:r>
              <a:rPr lang="en-AU" dirty="0">
                <a:latin typeface="+mn-lt"/>
              </a:rPr>
              <a:t>Autoguiders require a controller to calculate the changes in apparent motion of the guide stars, these can be either a dedicated hardware based platform (Such as </a:t>
            </a:r>
            <a:r>
              <a:rPr lang="en-AU" dirty="0" err="1">
                <a:latin typeface="+mn-lt"/>
              </a:rPr>
              <a:t>Sbig’s</a:t>
            </a:r>
            <a:r>
              <a:rPr lang="en-AU" dirty="0">
                <a:latin typeface="+mn-lt"/>
              </a:rPr>
              <a:t> ST4) or via a PC </a:t>
            </a:r>
            <a:r>
              <a:rPr lang="en-AU" dirty="0" smtClean="0">
                <a:latin typeface="+mn-lt"/>
              </a:rPr>
              <a:t>with a guiding </a:t>
            </a:r>
            <a:r>
              <a:rPr lang="en-AU" dirty="0">
                <a:latin typeface="+mn-lt"/>
              </a:rPr>
              <a:t>program such as PHD Guiding, </a:t>
            </a:r>
            <a:r>
              <a:rPr lang="en-AU" dirty="0" err="1">
                <a:latin typeface="+mn-lt"/>
              </a:rPr>
              <a:t>Guidemaster</a:t>
            </a:r>
            <a:r>
              <a:rPr lang="en-AU" dirty="0">
                <a:latin typeface="+mn-lt"/>
              </a:rPr>
              <a:t>, </a:t>
            </a:r>
            <a:r>
              <a:rPr lang="en-AU" dirty="0" err="1">
                <a:latin typeface="+mn-lt"/>
              </a:rPr>
              <a:t>Guidedog</a:t>
            </a:r>
            <a:r>
              <a:rPr lang="en-AU" dirty="0">
                <a:latin typeface="+mn-lt"/>
              </a:rPr>
              <a:t>, or general-purpose astronomical software such as </a:t>
            </a:r>
            <a:r>
              <a:rPr lang="en-AU" dirty="0" err="1">
                <a:latin typeface="+mn-lt"/>
              </a:rPr>
              <a:t>MaxDSLR</a:t>
            </a:r>
            <a:r>
              <a:rPr lang="en-AU" dirty="0">
                <a:latin typeface="+mn-lt"/>
              </a:rPr>
              <a:t>.</a:t>
            </a:r>
          </a:p>
        </p:txBody>
      </p:sp>
    </p:spTree>
    <p:extLst>
      <p:ext uri="{BB962C8B-B14F-4D97-AF65-F5344CB8AC3E}">
        <p14:creationId xmlns:p14="http://schemas.microsoft.com/office/powerpoint/2010/main" val="2781824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Autoguiding Accuracy</a:t>
            </a:r>
            <a:endParaRPr lang="en-AU" dirty="0"/>
          </a:p>
        </p:txBody>
      </p:sp>
      <p:sp>
        <p:nvSpPr>
          <p:cNvPr id="3" name="Content Placeholder 2"/>
          <p:cNvSpPr>
            <a:spLocks noGrp="1"/>
          </p:cNvSpPr>
          <p:nvPr>
            <p:ph idx="1"/>
          </p:nvPr>
        </p:nvSpPr>
        <p:spPr/>
        <p:txBody>
          <a:bodyPr/>
          <a:lstStyle/>
          <a:p>
            <a:pPr marL="0" indent="0" algn="just">
              <a:buNone/>
            </a:pPr>
            <a:r>
              <a:rPr lang="en-AU" sz="1800" dirty="0" smtClean="0"/>
              <a:t>Why is Autoguiding better than manual guiding? Simply put the guide star illuminates more than one </a:t>
            </a:r>
            <a:r>
              <a:rPr lang="en-AU" sz="1800" dirty="0"/>
              <a:t>pixel </a:t>
            </a:r>
            <a:r>
              <a:rPr lang="en-AU" sz="1800" dirty="0" smtClean="0"/>
              <a:t>on the guide camera, as such Autoguiders are able to use </a:t>
            </a:r>
            <a:r>
              <a:rPr lang="en-AU" sz="1800" dirty="0"/>
              <a:t>the </a:t>
            </a:r>
            <a:r>
              <a:rPr lang="en-AU" sz="1800" dirty="0" smtClean="0"/>
              <a:t>variations of the amount light illuminating each </a:t>
            </a:r>
            <a:r>
              <a:rPr lang="en-AU" sz="1800" dirty="0"/>
              <a:t>pixel to calculate where the star should actually be located. </a:t>
            </a:r>
            <a:endParaRPr lang="en-AU" sz="1800" dirty="0" smtClean="0"/>
          </a:p>
          <a:p>
            <a:pPr marL="0" indent="0" algn="just">
              <a:buNone/>
            </a:pPr>
            <a:endParaRPr lang="en-AU" sz="800" dirty="0" smtClean="0"/>
          </a:p>
          <a:p>
            <a:pPr marL="0" indent="0" algn="just">
              <a:buNone/>
            </a:pPr>
            <a:r>
              <a:rPr lang="en-AU" sz="1800" dirty="0" smtClean="0"/>
              <a:t>As </a:t>
            </a:r>
            <a:r>
              <a:rPr lang="en-AU" sz="1800" dirty="0"/>
              <a:t>a result, most A</a:t>
            </a:r>
            <a:r>
              <a:rPr lang="en-AU" sz="1800" dirty="0" smtClean="0"/>
              <a:t>utoguiders </a:t>
            </a:r>
            <a:r>
              <a:rPr lang="en-AU" sz="1800" dirty="0"/>
              <a:t>have </a:t>
            </a:r>
            <a:r>
              <a:rPr lang="en-AU" sz="1800" dirty="0" smtClean="0"/>
              <a:t>sub pixel accuracy. In </a:t>
            </a:r>
            <a:r>
              <a:rPr lang="en-AU" sz="1800" dirty="0"/>
              <a:t>other words, the star can be tracked to an accuracy better than the angular size represented by one CCD pixel. </a:t>
            </a:r>
            <a:endParaRPr lang="en-AU" sz="1800" dirty="0" smtClean="0"/>
          </a:p>
          <a:p>
            <a:pPr marL="0" indent="0" algn="just">
              <a:buNone/>
            </a:pPr>
            <a:endParaRPr lang="en-AU" sz="800" dirty="0"/>
          </a:p>
          <a:p>
            <a:pPr marL="0" indent="0" algn="just">
              <a:buNone/>
            </a:pPr>
            <a:r>
              <a:rPr lang="en-AU" sz="1800" dirty="0" smtClean="0"/>
              <a:t>However due </a:t>
            </a:r>
            <a:r>
              <a:rPr lang="en-AU" sz="1800" dirty="0"/>
              <a:t>to affects such as atmospheric turbulence, the typical limit of accuracy is usually down to one arc second</a:t>
            </a:r>
            <a:r>
              <a:rPr lang="en-AU" sz="1800" dirty="0" smtClean="0"/>
              <a:t>.</a:t>
            </a:r>
          </a:p>
          <a:p>
            <a:pPr marL="0" indent="0" algn="just">
              <a:buNone/>
            </a:pPr>
            <a:endParaRPr lang="en-AU" sz="800" dirty="0"/>
          </a:p>
          <a:p>
            <a:pPr marL="0" indent="0" algn="just">
              <a:buNone/>
            </a:pPr>
            <a:r>
              <a:rPr lang="en-AU" sz="1800" dirty="0" smtClean="0"/>
              <a:t>As a general rule your imaging scope should not be more than 3 * the focal length of your guide scope.</a:t>
            </a:r>
          </a:p>
          <a:p>
            <a:pPr marL="0" indent="0" algn="just">
              <a:buNone/>
            </a:pPr>
            <a:endParaRPr lang="en-AU" sz="800" dirty="0" smtClean="0"/>
          </a:p>
          <a:p>
            <a:pPr marL="0" indent="0" algn="just">
              <a:buNone/>
            </a:pPr>
            <a:r>
              <a:rPr lang="en-AU" sz="1800" dirty="0" smtClean="0"/>
              <a:t>An </a:t>
            </a:r>
            <a:r>
              <a:rPr lang="en-AU" sz="1800" dirty="0"/>
              <a:t>auto-guider can't make up for large errors in alignment, extremely poor mount performance, field rotation, or other gross errors in tracking</a:t>
            </a:r>
            <a:r>
              <a:rPr lang="en-AU" sz="1800" dirty="0" smtClean="0"/>
              <a:t>.</a:t>
            </a:r>
            <a:endParaRPr lang="en-AU" sz="1800" dirty="0"/>
          </a:p>
        </p:txBody>
      </p:sp>
    </p:spTree>
    <p:extLst>
      <p:ext uri="{BB962C8B-B14F-4D97-AF65-F5344CB8AC3E}">
        <p14:creationId xmlns:p14="http://schemas.microsoft.com/office/powerpoint/2010/main" val="1342954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latin typeface="Tahoma" pitchFamily="112" charset="0"/>
                <a:cs typeface="Tahoma" pitchFamily="112" charset="0"/>
              </a:rPr>
              <a:t>Introduction</a:t>
            </a:r>
            <a:endParaRPr lang="en-AU" dirty="0"/>
          </a:p>
        </p:txBody>
      </p:sp>
      <p:sp>
        <p:nvSpPr>
          <p:cNvPr id="3" name="Content Placeholder 2"/>
          <p:cNvSpPr>
            <a:spLocks noGrp="1"/>
          </p:cNvSpPr>
          <p:nvPr>
            <p:ph idx="1"/>
          </p:nvPr>
        </p:nvSpPr>
        <p:spPr/>
        <p:txBody>
          <a:bodyPr/>
          <a:lstStyle/>
          <a:p>
            <a:pPr marL="0" indent="0" algn="just">
              <a:buNone/>
            </a:pPr>
            <a:r>
              <a:rPr lang="en-AU" sz="1700" dirty="0"/>
              <a:t>Thank you for the opportunity to speak to you all today, my name is Anthony Grimshaw and I am an Astrophotography Amateur and have been in the hobby for about </a:t>
            </a:r>
            <a:r>
              <a:rPr lang="en-AU" sz="1700" dirty="0" smtClean="0"/>
              <a:t>2 years now</a:t>
            </a:r>
            <a:r>
              <a:rPr lang="en-AU" sz="1700" dirty="0"/>
              <a:t>. </a:t>
            </a:r>
            <a:endParaRPr lang="en-AU" sz="1700" dirty="0" smtClean="0"/>
          </a:p>
          <a:p>
            <a:pPr marL="0" indent="0" algn="just">
              <a:buNone/>
            </a:pPr>
            <a:endParaRPr lang="en-AU" sz="1400" dirty="0"/>
          </a:p>
          <a:p>
            <a:pPr marL="0" indent="0" algn="just">
              <a:buNone/>
            </a:pPr>
            <a:r>
              <a:rPr lang="en-AU" sz="1700" dirty="0"/>
              <a:t>I work in IT and have done for about 12 years, prior to this I was in the NAVY as a marine technician. I have found the combination of my professions have helped me greatly in the endeavours of my hobby. </a:t>
            </a:r>
            <a:endParaRPr lang="en-AU" sz="1700" dirty="0" smtClean="0"/>
          </a:p>
          <a:p>
            <a:pPr marL="0" indent="0" algn="just">
              <a:buNone/>
            </a:pPr>
            <a:endParaRPr lang="en-AU" sz="1400" dirty="0"/>
          </a:p>
          <a:p>
            <a:pPr marL="0" indent="0" algn="just">
              <a:buNone/>
            </a:pPr>
            <a:r>
              <a:rPr lang="en-AU" sz="1700" dirty="0"/>
              <a:t>Let me start by stating I am no expert on Astrophotography and everything I have learnt to date has been through my time in the field, speaking with others and reading information from books and the Internet</a:t>
            </a:r>
            <a:r>
              <a:rPr lang="en-AU" sz="1700" dirty="0" smtClean="0"/>
              <a:t>.</a:t>
            </a:r>
          </a:p>
          <a:p>
            <a:pPr marL="0" indent="0" algn="just">
              <a:buNone/>
            </a:pPr>
            <a:endParaRPr lang="en-AU" sz="1400" dirty="0"/>
          </a:p>
          <a:p>
            <a:pPr marL="0" indent="0" algn="just">
              <a:buNone/>
            </a:pPr>
            <a:r>
              <a:rPr lang="en-AU" sz="1700" dirty="0"/>
              <a:t>During this time I have found that </a:t>
            </a:r>
            <a:r>
              <a:rPr lang="en-AU" sz="1700" dirty="0" smtClean="0"/>
              <a:t>Autoguiding </a:t>
            </a:r>
            <a:r>
              <a:rPr lang="en-AU" sz="1700" dirty="0"/>
              <a:t>tends to be a sticking point for </a:t>
            </a:r>
            <a:r>
              <a:rPr lang="en-AU" sz="1700" dirty="0" smtClean="0"/>
              <a:t>many (including myself), </a:t>
            </a:r>
            <a:r>
              <a:rPr lang="en-AU" sz="1700" dirty="0"/>
              <a:t>so today I am hoping to share my experiences with Auto guiding </a:t>
            </a:r>
            <a:r>
              <a:rPr lang="en-AU" sz="1700" dirty="0" smtClean="0"/>
              <a:t>and the science behind this tool set.</a:t>
            </a:r>
            <a:endParaRPr lang="en-AU" sz="1700" dirty="0"/>
          </a:p>
          <a:p>
            <a:pPr marL="0" indent="0" algn="just">
              <a:buNone/>
            </a:pPr>
            <a:endParaRPr lang="en-AU" sz="1800" dirty="0"/>
          </a:p>
        </p:txBody>
      </p:sp>
    </p:spTree>
    <p:extLst>
      <p:ext uri="{BB962C8B-B14F-4D97-AF65-F5344CB8AC3E}">
        <p14:creationId xmlns:p14="http://schemas.microsoft.com/office/powerpoint/2010/main" val="1030910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 Use</a:t>
            </a:r>
            <a:endParaRPr lang="en-AU" dirty="0"/>
          </a:p>
        </p:txBody>
      </p:sp>
      <p:sp>
        <p:nvSpPr>
          <p:cNvPr id="3" name="Content Placeholder 2"/>
          <p:cNvSpPr>
            <a:spLocks noGrp="1"/>
          </p:cNvSpPr>
          <p:nvPr>
            <p:ph idx="1"/>
          </p:nvPr>
        </p:nvSpPr>
        <p:spPr>
          <a:xfrm>
            <a:off x="4283968" y="2542517"/>
            <a:ext cx="4618856" cy="2542667"/>
          </a:xfrm>
        </p:spPr>
        <p:txBody>
          <a:bodyPr/>
          <a:lstStyle/>
          <a:p>
            <a:pPr marL="0" indent="0" algn="just">
              <a:buNone/>
            </a:pPr>
            <a:r>
              <a:rPr lang="en-AU" sz="1800" dirty="0" smtClean="0"/>
              <a:t>I personally use the Starlight Express Lodestar guider camera with Stark Labs PHD software. PHD is free, well documented and support is very easy to get from other users on the Internet. It also fully supports the ASCOM platform.</a:t>
            </a:r>
            <a:endParaRPr lang="en-AU" sz="1000" dirty="0"/>
          </a:p>
          <a:p>
            <a:pPr marL="0" indent="0" algn="just">
              <a:buNone/>
            </a:pPr>
            <a:r>
              <a:rPr lang="en-AU" sz="1800" dirty="0" smtClean="0"/>
              <a:t>Oh and did I mention it’s free?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98258"/>
            <a:ext cx="3838026"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283968" y="4570466"/>
            <a:ext cx="3096344" cy="2031325"/>
          </a:xfrm>
          <a:prstGeom prst="rect">
            <a:avLst/>
          </a:prstGeom>
          <a:noFill/>
        </p:spPr>
        <p:txBody>
          <a:bodyPr wrap="square" rtlCol="0">
            <a:spAutoFit/>
          </a:bodyPr>
          <a:lstStyle/>
          <a:p>
            <a:r>
              <a:rPr lang="en-AU" dirty="0" smtClean="0"/>
              <a:t>PHD literally stand for:</a:t>
            </a:r>
          </a:p>
          <a:p>
            <a:endParaRPr lang="en-AU" b="1" dirty="0" smtClean="0"/>
          </a:p>
          <a:p>
            <a:r>
              <a:rPr lang="en-AU" b="1" dirty="0" smtClean="0"/>
              <a:t>P</a:t>
            </a:r>
            <a:r>
              <a:rPr lang="en-AU" dirty="0" smtClean="0"/>
              <a:t>ress</a:t>
            </a:r>
          </a:p>
          <a:p>
            <a:r>
              <a:rPr lang="en-AU" b="1" dirty="0" smtClean="0"/>
              <a:t>H</a:t>
            </a:r>
            <a:r>
              <a:rPr lang="en-AU" dirty="0" smtClean="0"/>
              <a:t>ere</a:t>
            </a:r>
          </a:p>
          <a:p>
            <a:r>
              <a:rPr lang="en-AU" b="1" dirty="0" smtClean="0"/>
              <a:t>D</a:t>
            </a:r>
            <a:r>
              <a:rPr lang="en-AU" dirty="0" smtClean="0"/>
              <a:t>ummy</a:t>
            </a:r>
          </a:p>
          <a:p>
            <a:endParaRPr lang="en-AU" dirty="0" smtClean="0"/>
          </a:p>
          <a:p>
            <a:r>
              <a:rPr lang="en-AU" dirty="0" smtClean="0"/>
              <a:t>So it is easy to use.</a:t>
            </a:r>
            <a:endParaRPr lang="en-AU" dirty="0"/>
          </a:p>
        </p:txBody>
      </p:sp>
    </p:spTree>
    <p:extLst>
      <p:ext uri="{BB962C8B-B14F-4D97-AF65-F5344CB8AC3E}">
        <p14:creationId xmlns:p14="http://schemas.microsoft.com/office/powerpoint/2010/main" val="1010944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additive="base">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 calcmode="lin" valueType="num">
                                      <p:cBhvr additive="base">
                                        <p:cTn id="2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additive="base">
                                        <p:cTn id="33"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PHD Guiding</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2492896"/>
            <a:ext cx="5583197" cy="4248472"/>
          </a:xfrm>
          <a:prstGeom prst="rect">
            <a:avLst/>
          </a:prstGeom>
        </p:spPr>
      </p:pic>
      <p:sp>
        <p:nvSpPr>
          <p:cNvPr id="6" name="Content Placeholder 5"/>
          <p:cNvSpPr>
            <a:spLocks noGrp="1"/>
          </p:cNvSpPr>
          <p:nvPr>
            <p:ph idx="1"/>
          </p:nvPr>
        </p:nvSpPr>
        <p:spPr>
          <a:xfrm>
            <a:off x="467544" y="2492896"/>
            <a:ext cx="2880320" cy="4267200"/>
          </a:xfrm>
        </p:spPr>
        <p:txBody>
          <a:bodyPr/>
          <a:lstStyle/>
          <a:p>
            <a:pPr marL="0" indent="0" algn="just">
              <a:buNone/>
            </a:pPr>
            <a:r>
              <a:rPr lang="en-AU" sz="1800" dirty="0" smtClean="0"/>
              <a:t>This is an image of PHD running and focused on a guide star. You can see in the graph on the right the level of the commands sent to the mount to correct for any variation in the guide star.</a:t>
            </a:r>
          </a:p>
          <a:p>
            <a:pPr marL="0" indent="0">
              <a:buNone/>
            </a:pPr>
            <a:endParaRPr lang="en-AU" sz="1400" dirty="0"/>
          </a:p>
          <a:p>
            <a:pPr marL="0" indent="0">
              <a:buNone/>
            </a:pPr>
            <a:r>
              <a:rPr lang="en-AU" sz="1800" dirty="0" smtClean="0"/>
              <a:t>PHD is as simple as:</a:t>
            </a:r>
          </a:p>
          <a:p>
            <a:r>
              <a:rPr lang="en-AU" sz="1300" dirty="0" smtClean="0"/>
              <a:t>Chose your camera</a:t>
            </a:r>
          </a:p>
          <a:p>
            <a:r>
              <a:rPr lang="en-AU" sz="1300" dirty="0" smtClean="0"/>
              <a:t>Select your telescope</a:t>
            </a:r>
          </a:p>
          <a:p>
            <a:r>
              <a:rPr lang="en-AU" sz="1300" dirty="0" smtClean="0"/>
              <a:t>Start the image</a:t>
            </a:r>
          </a:p>
          <a:p>
            <a:r>
              <a:rPr lang="en-AU" sz="1300" dirty="0" smtClean="0"/>
              <a:t>Select your guide star</a:t>
            </a:r>
          </a:p>
          <a:p>
            <a:r>
              <a:rPr lang="en-AU" sz="1300" dirty="0" smtClean="0"/>
              <a:t>Click PHD button</a:t>
            </a:r>
          </a:p>
          <a:p>
            <a:r>
              <a:rPr lang="en-AU" sz="1300" dirty="0" smtClean="0"/>
              <a:t>Wait to calibrate and start guiding</a:t>
            </a:r>
            <a:endParaRPr lang="en-AU" sz="1300" dirty="0"/>
          </a:p>
        </p:txBody>
      </p:sp>
    </p:spTree>
    <p:extLst>
      <p:ext uri="{BB962C8B-B14F-4D97-AF65-F5344CB8AC3E}">
        <p14:creationId xmlns:p14="http://schemas.microsoft.com/office/powerpoint/2010/main" val="48575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 calcmode="lin" valueType="num">
                                      <p:cBhvr additive="base">
                                        <p:cTn id="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anim calcmode="lin" valueType="num">
                                      <p:cBhvr additive="base">
                                        <p:cTn id="2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anim calcmode="lin" valueType="num">
                                      <p:cBhvr additive="base">
                                        <p:cTn id="31"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 calcmode="lin" valueType="num">
                                      <p:cBhvr additive="base">
                                        <p:cTn id="37"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2209800" y="228600"/>
            <a:ext cx="6705600" cy="1143000"/>
          </a:xfrm>
        </p:spPr>
        <p:txBody>
          <a:bodyPr/>
          <a:lstStyle/>
          <a:p>
            <a:r>
              <a:rPr lang="en-US" dirty="0" smtClean="0">
                <a:solidFill>
                  <a:srgbClr val="000000"/>
                </a:solidFill>
                <a:latin typeface="Tahoma" pitchFamily="112" charset="0"/>
                <a:cs typeface="Tahoma" pitchFamily="112" charset="0"/>
              </a:rPr>
              <a:t>Conclusion</a:t>
            </a:r>
          </a:p>
        </p:txBody>
      </p:sp>
      <p:sp>
        <p:nvSpPr>
          <p:cNvPr id="6147" name="Content Placeholder 2"/>
          <p:cNvSpPr>
            <a:spLocks noGrp="1"/>
          </p:cNvSpPr>
          <p:nvPr>
            <p:ph idx="1"/>
          </p:nvPr>
        </p:nvSpPr>
        <p:spPr>
          <a:xfrm>
            <a:off x="2209800" y="1676400"/>
            <a:ext cx="6705600" cy="4648200"/>
          </a:xfrm>
        </p:spPr>
        <p:txBody>
          <a:bodyPr/>
          <a:lstStyle/>
          <a:p>
            <a:pPr algn="just"/>
            <a:r>
              <a:rPr lang="en-US" sz="1800" dirty="0" smtClean="0">
                <a:solidFill>
                  <a:srgbClr val="000000"/>
                </a:solidFill>
              </a:rPr>
              <a:t>Autoguiding is an automated way of stabilizing and regulating the tracking performance of your telescope mount.</a:t>
            </a:r>
          </a:p>
          <a:p>
            <a:pPr algn="just"/>
            <a:r>
              <a:rPr lang="en-US" sz="1800" dirty="0" smtClean="0">
                <a:solidFill>
                  <a:srgbClr val="000000"/>
                </a:solidFill>
              </a:rPr>
              <a:t>Autoguiding has reduced the manual effort required when taking Astrophotos.</a:t>
            </a:r>
          </a:p>
          <a:p>
            <a:pPr algn="just"/>
            <a:r>
              <a:rPr lang="en-US" sz="1800" dirty="0" smtClean="0">
                <a:solidFill>
                  <a:srgbClr val="000000"/>
                </a:solidFill>
              </a:rPr>
              <a:t>Autoguiding will measure and correct for the inconsistencies in you mount to ensure it tracks the motion of the night sky smoothly.</a:t>
            </a:r>
          </a:p>
          <a:p>
            <a:pPr algn="just"/>
            <a:r>
              <a:rPr lang="en-US" sz="1800" dirty="0" smtClean="0">
                <a:solidFill>
                  <a:srgbClr val="000000"/>
                </a:solidFill>
              </a:rPr>
              <a:t>There is a lot of good and free software packages available for use to control your guiding set up.</a:t>
            </a:r>
          </a:p>
          <a:p>
            <a:pPr algn="just"/>
            <a:r>
              <a:rPr lang="en-US" sz="1800" dirty="0" smtClean="0">
                <a:solidFill>
                  <a:srgbClr val="000000"/>
                </a:solidFill>
              </a:rPr>
              <a:t>Autoguider setups come in a wide variety of flavors and costs, so find the one that fits your requirements.</a:t>
            </a:r>
          </a:p>
          <a:p>
            <a:pPr algn="just"/>
            <a:r>
              <a:rPr lang="en-US" sz="1800" dirty="0" smtClean="0">
                <a:solidFill>
                  <a:srgbClr val="000000"/>
                </a:solidFill>
              </a:rPr>
              <a:t>Autoguiding is very precise and can measure sub pixel variations in movement and measures the changes very frequently.</a:t>
            </a:r>
          </a:p>
          <a:p>
            <a:pPr marL="0" indent="0">
              <a:buNone/>
            </a:pPr>
            <a:endParaRPr lang="en-US" dirty="0" smtClean="0">
              <a:solidFill>
                <a:srgbClr val="000000"/>
              </a:solidFill>
            </a:endParaRPr>
          </a:p>
          <a:p>
            <a:endParaRPr lang="en-US" dirty="0" smtClean="0">
              <a:solidFill>
                <a:srgbClr val="000000"/>
              </a:solidFill>
            </a:endParaRPr>
          </a:p>
        </p:txBody>
      </p:sp>
    </p:spTree>
    <p:extLst>
      <p:ext uri="{BB962C8B-B14F-4D97-AF65-F5344CB8AC3E}">
        <p14:creationId xmlns:p14="http://schemas.microsoft.com/office/powerpoint/2010/main" val="282081228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2209800" y="228600"/>
            <a:ext cx="6705600" cy="1143000"/>
          </a:xfrm>
        </p:spPr>
        <p:txBody>
          <a:bodyPr/>
          <a:lstStyle/>
          <a:p>
            <a:r>
              <a:rPr lang="en-US" dirty="0" smtClean="0">
                <a:solidFill>
                  <a:srgbClr val="000000"/>
                </a:solidFill>
                <a:latin typeface="Tahoma" pitchFamily="112" charset="0"/>
                <a:cs typeface="Tahoma" pitchFamily="112" charset="0"/>
              </a:rPr>
              <a:t>Tips</a:t>
            </a:r>
          </a:p>
        </p:txBody>
      </p:sp>
      <p:sp>
        <p:nvSpPr>
          <p:cNvPr id="6147" name="Content Placeholder 2"/>
          <p:cNvSpPr>
            <a:spLocks noGrp="1"/>
          </p:cNvSpPr>
          <p:nvPr>
            <p:ph idx="1"/>
          </p:nvPr>
        </p:nvSpPr>
        <p:spPr>
          <a:xfrm>
            <a:off x="2209800" y="1676400"/>
            <a:ext cx="6705600" cy="4648200"/>
          </a:xfrm>
        </p:spPr>
        <p:txBody>
          <a:bodyPr/>
          <a:lstStyle/>
          <a:p>
            <a:pPr algn="just"/>
            <a:r>
              <a:rPr lang="en-US" sz="1800" dirty="0" smtClean="0">
                <a:solidFill>
                  <a:srgbClr val="000000"/>
                </a:solidFill>
              </a:rPr>
              <a:t>Autoguiding does have it’s limitations and is not a fully closed loop system, as such it is:</a:t>
            </a:r>
          </a:p>
          <a:p>
            <a:pPr lvl="1" algn="just"/>
            <a:r>
              <a:rPr lang="en-US" sz="1800" dirty="0" smtClean="0">
                <a:solidFill>
                  <a:srgbClr val="000000"/>
                </a:solidFill>
              </a:rPr>
              <a:t>Still </a:t>
            </a:r>
            <a:r>
              <a:rPr lang="en-US" sz="1800" dirty="0">
                <a:solidFill>
                  <a:srgbClr val="000000"/>
                </a:solidFill>
              </a:rPr>
              <a:t>important to make sure you have </a:t>
            </a:r>
            <a:r>
              <a:rPr lang="en-US" sz="1800" dirty="0" smtClean="0">
                <a:solidFill>
                  <a:srgbClr val="000000"/>
                </a:solidFill>
              </a:rPr>
              <a:t>setup, balanced and </a:t>
            </a:r>
            <a:r>
              <a:rPr lang="en-US" sz="1800" dirty="0">
                <a:solidFill>
                  <a:srgbClr val="000000"/>
                </a:solidFill>
              </a:rPr>
              <a:t>aligned your mount </a:t>
            </a:r>
            <a:r>
              <a:rPr lang="en-US" sz="1800" dirty="0" smtClean="0">
                <a:solidFill>
                  <a:srgbClr val="000000"/>
                </a:solidFill>
              </a:rPr>
              <a:t>correctly.</a:t>
            </a:r>
          </a:p>
          <a:p>
            <a:pPr lvl="1" algn="just"/>
            <a:r>
              <a:rPr lang="en-US" sz="1800" dirty="0" smtClean="0">
                <a:solidFill>
                  <a:srgbClr val="000000"/>
                </a:solidFill>
              </a:rPr>
              <a:t>Your mount is stable and does not have any significant malfunctions (such as excessive play in bearings or gears).</a:t>
            </a:r>
          </a:p>
          <a:p>
            <a:pPr lvl="1" algn="just"/>
            <a:r>
              <a:rPr lang="en-US" sz="1800" dirty="0" smtClean="0">
                <a:solidFill>
                  <a:srgbClr val="000000"/>
                </a:solidFill>
              </a:rPr>
              <a:t>Autoguiding require a stable and rigid mount so there is no flexing between the guider and the main scope.</a:t>
            </a:r>
          </a:p>
          <a:p>
            <a:pPr algn="just"/>
            <a:r>
              <a:rPr lang="en-US" sz="1800" dirty="0">
                <a:solidFill>
                  <a:srgbClr val="000000"/>
                </a:solidFill>
              </a:rPr>
              <a:t>Ask people already doing AP for advice and </a:t>
            </a:r>
            <a:r>
              <a:rPr lang="en-US" sz="1800" dirty="0" smtClean="0">
                <a:solidFill>
                  <a:srgbClr val="000000"/>
                </a:solidFill>
              </a:rPr>
              <a:t>guidance on how to use Autoguiders, </a:t>
            </a:r>
            <a:r>
              <a:rPr lang="en-US" sz="1800" dirty="0">
                <a:solidFill>
                  <a:srgbClr val="000000"/>
                </a:solidFill>
              </a:rPr>
              <a:t>There is a wealth of knowledge out there.</a:t>
            </a:r>
          </a:p>
          <a:p>
            <a:pPr algn="just"/>
            <a:r>
              <a:rPr lang="en-US" sz="1800" dirty="0">
                <a:solidFill>
                  <a:srgbClr val="000000"/>
                </a:solidFill>
              </a:rPr>
              <a:t>Research before buying things to make sure you understand how they work and that it will work for your intended </a:t>
            </a:r>
            <a:r>
              <a:rPr lang="en-US" sz="1800" dirty="0" smtClean="0">
                <a:solidFill>
                  <a:srgbClr val="000000"/>
                </a:solidFill>
              </a:rPr>
              <a:t>purpose and equipment.</a:t>
            </a:r>
          </a:p>
          <a:p>
            <a:pPr algn="just"/>
            <a:r>
              <a:rPr lang="en-US" sz="1800" dirty="0" smtClean="0">
                <a:solidFill>
                  <a:srgbClr val="000000"/>
                </a:solidFill>
              </a:rPr>
              <a:t>Test your equipment at home in the backyard before you go out to the Dark Sky site to avoid problems in the field.</a:t>
            </a:r>
          </a:p>
          <a:p>
            <a:endParaRPr lang="en-US" sz="1800" dirty="0">
              <a:solidFill>
                <a:srgbClr val="000000"/>
              </a:solidFill>
            </a:endParaRPr>
          </a:p>
        </p:txBody>
      </p:sp>
    </p:spTree>
    <p:extLst>
      <p:ext uri="{BB962C8B-B14F-4D97-AF65-F5344CB8AC3E}">
        <p14:creationId xmlns:p14="http://schemas.microsoft.com/office/powerpoint/2010/main" val="2869431688"/>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6146" name="Title 1"/>
          <p:cNvSpPr>
            <a:spLocks noGrp="1"/>
          </p:cNvSpPr>
          <p:nvPr>
            <p:ph type="title"/>
          </p:nvPr>
        </p:nvSpPr>
        <p:spPr>
          <a:xfrm>
            <a:off x="2209800" y="228600"/>
            <a:ext cx="6705600" cy="1143000"/>
          </a:xfrm>
        </p:spPr>
        <p:txBody>
          <a:bodyPr/>
          <a:lstStyle/>
          <a:p>
            <a:r>
              <a:rPr lang="en-US" dirty="0" smtClean="0">
                <a:solidFill>
                  <a:srgbClr val="000000"/>
                </a:solidFill>
                <a:latin typeface="Tahoma" pitchFamily="112" charset="0"/>
                <a:cs typeface="Tahoma" pitchFamily="112" charset="0"/>
              </a:rPr>
              <a:t>Closing</a:t>
            </a:r>
          </a:p>
        </p:txBody>
      </p:sp>
      <p:sp>
        <p:nvSpPr>
          <p:cNvPr id="6147" name="Content Placeholder 2"/>
          <p:cNvSpPr>
            <a:spLocks noGrp="1"/>
          </p:cNvSpPr>
          <p:nvPr>
            <p:ph idx="1"/>
          </p:nvPr>
        </p:nvSpPr>
        <p:spPr>
          <a:xfrm>
            <a:off x="2209800" y="1676400"/>
            <a:ext cx="6705600" cy="4648200"/>
          </a:xfrm>
        </p:spPr>
        <p:txBody>
          <a:bodyPr/>
          <a:lstStyle/>
          <a:p>
            <a:pPr algn="just"/>
            <a:r>
              <a:rPr lang="en-US" sz="1800" dirty="0" smtClean="0">
                <a:solidFill>
                  <a:srgbClr val="000000"/>
                </a:solidFill>
              </a:rPr>
              <a:t>As with all thing astronomy share your ideas and findings with others to help them along their journey</a:t>
            </a:r>
          </a:p>
          <a:p>
            <a:pPr algn="just"/>
            <a:r>
              <a:rPr lang="en-US" sz="1800" dirty="0" smtClean="0">
                <a:solidFill>
                  <a:srgbClr val="000000"/>
                </a:solidFill>
              </a:rPr>
              <a:t>Remember you don’t need to spend a fortune to get a guiding system running as there are many tools that are very cheap or free to use, such as PHD. </a:t>
            </a:r>
          </a:p>
          <a:p>
            <a:pPr algn="just"/>
            <a:r>
              <a:rPr lang="en-US" sz="1800" dirty="0" smtClean="0">
                <a:solidFill>
                  <a:srgbClr val="000000"/>
                </a:solidFill>
              </a:rPr>
              <a:t>Please support these developers by making a donation if you can afford to, even $5 could ensure they are around tomorrow providing free software</a:t>
            </a:r>
            <a:r>
              <a:rPr lang="en-US" sz="1800" dirty="0" smtClean="0">
                <a:solidFill>
                  <a:srgbClr val="000000"/>
                </a:solidFill>
              </a:rPr>
              <a:t>.</a:t>
            </a:r>
          </a:p>
          <a:p>
            <a:pPr algn="just"/>
            <a:r>
              <a:rPr lang="en-US" sz="1800" dirty="0" smtClean="0">
                <a:solidFill>
                  <a:srgbClr val="000000"/>
                </a:solidFill>
              </a:rPr>
              <a:t>Further information or a copy of this presentation can be found at </a:t>
            </a:r>
            <a:r>
              <a:rPr lang="en-US" sz="1800" dirty="0" smtClean="0">
                <a:solidFill>
                  <a:srgbClr val="000000"/>
                </a:solidFill>
                <a:hlinkClick r:id="rId3"/>
              </a:rPr>
              <a:t>www.astrophotography.id.au</a:t>
            </a:r>
            <a:r>
              <a:rPr lang="en-US" sz="1800" dirty="0" smtClean="0">
                <a:solidFill>
                  <a:srgbClr val="000000"/>
                </a:solidFill>
              </a:rPr>
              <a:t> </a:t>
            </a:r>
            <a:endParaRPr lang="en-US" sz="1800" dirty="0" smtClean="0">
              <a:solidFill>
                <a:srgbClr val="000000"/>
              </a:solidFill>
            </a:endParaRPr>
          </a:p>
          <a:p>
            <a:pPr algn="just"/>
            <a:r>
              <a:rPr lang="en-US" sz="1800" dirty="0" smtClean="0">
                <a:solidFill>
                  <a:srgbClr val="000000"/>
                </a:solidFill>
              </a:rPr>
              <a:t>Pray for clear skies </a:t>
            </a:r>
            <a:r>
              <a:rPr lang="en-US" sz="1800" dirty="0" smtClean="0">
                <a:solidFill>
                  <a:srgbClr val="000000"/>
                </a:solidFill>
                <a:sym typeface="Wingdings" pitchFamily="2" charset="2"/>
              </a:rPr>
              <a:t></a:t>
            </a:r>
            <a:endParaRPr lang="en-US" sz="1800" dirty="0" smtClean="0">
              <a:solidFill>
                <a:srgbClr val="000000"/>
              </a:solidFill>
            </a:endParaRPr>
          </a:p>
          <a:p>
            <a:endParaRPr lang="en-US" sz="1800" dirty="0" smtClean="0">
              <a:solidFill>
                <a:srgbClr val="000000"/>
              </a:solidFill>
            </a:endParaRPr>
          </a:p>
          <a:p>
            <a:endParaRPr lang="en-US" sz="1800" dirty="0">
              <a:solidFill>
                <a:srgbClr val="000000"/>
              </a:solidFill>
            </a:endParaRPr>
          </a:p>
          <a:p>
            <a:pPr marL="0" indent="0" algn="ctr">
              <a:buNone/>
            </a:pPr>
            <a:r>
              <a:rPr lang="en-US" sz="3200" b="1" dirty="0" smtClean="0">
                <a:solidFill>
                  <a:srgbClr val="000000"/>
                </a:solidFill>
              </a:rPr>
              <a:t>Any questions???</a:t>
            </a:r>
          </a:p>
          <a:p>
            <a:endParaRPr lang="en-US" dirty="0" smtClean="0">
              <a:solidFill>
                <a:srgbClr val="000000"/>
              </a:solidFill>
            </a:endParaRPr>
          </a:p>
          <a:p>
            <a:endParaRPr lang="en-US" dirty="0" smtClean="0">
              <a:solidFill>
                <a:srgbClr val="000000"/>
              </a:solidFill>
            </a:endParaRPr>
          </a:p>
        </p:txBody>
      </p:sp>
    </p:spTree>
    <p:extLst>
      <p:ext uri="{BB962C8B-B14F-4D97-AF65-F5344CB8AC3E}">
        <p14:creationId xmlns:p14="http://schemas.microsoft.com/office/powerpoint/2010/main" val="35750235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3" end="3"/>
                                            </p:txEl>
                                          </p:spTgt>
                                        </p:tgtEl>
                                        <p:attrNameLst>
                                          <p:attrName>style.visibility</p:attrName>
                                        </p:attrNameLst>
                                      </p:cBhvr>
                                      <p:to>
                                        <p:strVal val="visible"/>
                                      </p:to>
                                    </p:set>
                                    <p:anim calcmode="lin" valueType="num">
                                      <p:cBhvr additive="base">
                                        <p:cTn id="7"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4" end="4"/>
                                            </p:txEl>
                                          </p:spTgt>
                                        </p:tgtEl>
                                        <p:attrNameLst>
                                          <p:attrName>style.visibility</p:attrName>
                                        </p:attrNameLst>
                                      </p:cBhvr>
                                      <p:to>
                                        <p:strVal val="visible"/>
                                      </p:to>
                                    </p:set>
                                    <p:anim calcmode="lin" valueType="num">
                                      <p:cBhvr additive="base">
                                        <p:cTn id="13"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7" end="7"/>
                                            </p:txEl>
                                          </p:spTgt>
                                        </p:tgtEl>
                                        <p:attrNameLst>
                                          <p:attrName>style.visibility</p:attrName>
                                        </p:attrNameLst>
                                      </p:cBhvr>
                                      <p:to>
                                        <p:strVal val="visible"/>
                                      </p:to>
                                    </p:set>
                                    <p:anim calcmode="lin" valueType="num">
                                      <p:cBhvr additive="base">
                                        <p:cTn id="19" dur="500" fill="hold"/>
                                        <p:tgtEl>
                                          <p:spTgt spid="6147">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447800"/>
            <a:ext cx="8229600" cy="914400"/>
          </a:xfrm>
        </p:spPr>
        <p:txBody>
          <a:bodyPr/>
          <a:lstStyle/>
          <a:p>
            <a:r>
              <a:rPr lang="en-US" dirty="0" smtClean="0">
                <a:solidFill>
                  <a:srgbClr val="000000"/>
                </a:solidFill>
                <a:latin typeface="Tahoma" pitchFamily="112" charset="0"/>
                <a:cs typeface="Tahoma" pitchFamily="112" charset="0"/>
              </a:rPr>
              <a:t>Autoguiding Basics</a:t>
            </a:r>
          </a:p>
        </p:txBody>
      </p:sp>
      <p:sp>
        <p:nvSpPr>
          <p:cNvPr id="5123" name="Content Placeholder 2"/>
          <p:cNvSpPr>
            <a:spLocks noGrp="1"/>
          </p:cNvSpPr>
          <p:nvPr>
            <p:ph idx="1"/>
          </p:nvPr>
        </p:nvSpPr>
        <p:spPr>
          <a:xfrm>
            <a:off x="457200" y="2590800"/>
            <a:ext cx="8229600" cy="3886200"/>
          </a:xfrm>
        </p:spPr>
        <p:txBody>
          <a:bodyPr/>
          <a:lstStyle/>
          <a:p>
            <a:r>
              <a:rPr lang="en-US" dirty="0" smtClean="0">
                <a:solidFill>
                  <a:srgbClr val="000000"/>
                </a:solidFill>
              </a:rPr>
              <a:t>What is Guiding?</a:t>
            </a:r>
          </a:p>
          <a:p>
            <a:r>
              <a:rPr lang="en-US" dirty="0" smtClean="0">
                <a:solidFill>
                  <a:srgbClr val="000000"/>
                </a:solidFill>
              </a:rPr>
              <a:t>Background</a:t>
            </a:r>
          </a:p>
          <a:p>
            <a:r>
              <a:rPr lang="en-US" dirty="0" smtClean="0">
                <a:solidFill>
                  <a:srgbClr val="000000"/>
                </a:solidFill>
              </a:rPr>
              <a:t>Why is Guiding Required?</a:t>
            </a:r>
          </a:p>
          <a:p>
            <a:r>
              <a:rPr lang="en-US" dirty="0" smtClean="0">
                <a:solidFill>
                  <a:srgbClr val="000000"/>
                </a:solidFill>
              </a:rPr>
              <a:t>Technical Blurb</a:t>
            </a:r>
          </a:p>
          <a:p>
            <a:r>
              <a:rPr lang="en-US" dirty="0" smtClean="0">
                <a:solidFill>
                  <a:srgbClr val="000000"/>
                </a:solidFill>
              </a:rPr>
              <a:t>Autoguider Setups</a:t>
            </a:r>
          </a:p>
          <a:p>
            <a:r>
              <a:rPr lang="en-US" dirty="0" smtClean="0">
                <a:solidFill>
                  <a:srgbClr val="000000"/>
                </a:solidFill>
              </a:rPr>
              <a:t>How </a:t>
            </a:r>
            <a:r>
              <a:rPr lang="en-US" dirty="0">
                <a:solidFill>
                  <a:srgbClr val="000000"/>
                </a:solidFill>
              </a:rPr>
              <a:t>i</a:t>
            </a:r>
            <a:r>
              <a:rPr lang="en-US" dirty="0" smtClean="0">
                <a:solidFill>
                  <a:srgbClr val="000000"/>
                </a:solidFill>
              </a:rPr>
              <a:t>t Works</a:t>
            </a:r>
          </a:p>
          <a:p>
            <a:r>
              <a:rPr lang="en-US" dirty="0" smtClean="0">
                <a:solidFill>
                  <a:srgbClr val="000000"/>
                </a:solidFill>
              </a:rPr>
              <a:t>Autoguiding Accuracy</a:t>
            </a:r>
          </a:p>
          <a:p>
            <a:r>
              <a:rPr lang="en-US" dirty="0" smtClean="0">
                <a:solidFill>
                  <a:srgbClr val="000000"/>
                </a:solidFill>
              </a:rPr>
              <a:t>What I Use</a:t>
            </a:r>
          </a:p>
          <a:p>
            <a:r>
              <a:rPr lang="en-US" dirty="0" smtClean="0">
                <a:solidFill>
                  <a:srgbClr val="000000"/>
                </a:solidFill>
              </a:rPr>
              <a:t>PHD Guiding</a:t>
            </a:r>
          </a:p>
          <a:p>
            <a:r>
              <a:rPr lang="en-US" dirty="0" smtClean="0">
                <a:solidFill>
                  <a:srgbClr val="000000"/>
                </a:solidFill>
              </a:rPr>
              <a:t>Conclusion/Tips/Closing</a:t>
            </a:r>
          </a:p>
          <a:p>
            <a:pPr marL="0" indent="0">
              <a:buNone/>
            </a:pPr>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a:p>
            <a:endParaRPr lang="en-US" dirty="0" smtClean="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Guiding?</a:t>
            </a:r>
            <a:endParaRPr lang="en-AU" dirty="0"/>
          </a:p>
        </p:txBody>
      </p:sp>
      <p:sp>
        <p:nvSpPr>
          <p:cNvPr id="3" name="Content Placeholder 2"/>
          <p:cNvSpPr>
            <a:spLocks noGrp="1"/>
          </p:cNvSpPr>
          <p:nvPr>
            <p:ph idx="1"/>
          </p:nvPr>
        </p:nvSpPr>
        <p:spPr/>
        <p:txBody>
          <a:bodyPr/>
          <a:lstStyle/>
          <a:p>
            <a:pPr marL="0" indent="0" algn="just">
              <a:buNone/>
            </a:pPr>
            <a:r>
              <a:rPr lang="en-AU" sz="1800" dirty="0"/>
              <a:t>For an astrophotography image to be clear the target must be held </a:t>
            </a:r>
            <a:r>
              <a:rPr lang="en-AU" sz="1800" dirty="0" smtClean="0"/>
              <a:t>in a fixed position </a:t>
            </a:r>
            <a:r>
              <a:rPr lang="en-AU" sz="1800" dirty="0"/>
              <a:t>within the telescope's field of view; any movement of the scope during an exposure would cause point sources of light to appear as streaks. </a:t>
            </a:r>
          </a:p>
          <a:p>
            <a:pPr algn="just"/>
            <a:r>
              <a:rPr lang="en-AU" sz="1800" dirty="0" smtClean="0"/>
              <a:t>Guiding is the process of assisting the telescope mount to keep a celestial body exactly centred while taking long exposure images. And is usually </a:t>
            </a:r>
            <a:r>
              <a:rPr lang="en-AU" sz="1800" dirty="0"/>
              <a:t>required when imaging dim Astronomical </a:t>
            </a:r>
            <a:r>
              <a:rPr lang="en-AU" sz="1800" dirty="0" smtClean="0"/>
              <a:t>targets where </a:t>
            </a:r>
            <a:r>
              <a:rPr lang="en-AU" sz="1800" dirty="0"/>
              <a:t>long exposure times are necessary (e.g. 30 Seconds or more).</a:t>
            </a:r>
          </a:p>
          <a:p>
            <a:pPr algn="just"/>
            <a:endParaRPr lang="en-AU" sz="1400" dirty="0" smtClean="0"/>
          </a:p>
          <a:p>
            <a:pPr algn="just"/>
            <a:r>
              <a:rPr lang="en-AU" sz="1800" dirty="0" smtClean="0"/>
              <a:t>Manual Guiding is the process of a person watching a guide star and manually adjusting the mount during long exposures.</a:t>
            </a:r>
          </a:p>
          <a:p>
            <a:pPr algn="just"/>
            <a:endParaRPr lang="en-AU" sz="1400" dirty="0" smtClean="0"/>
          </a:p>
          <a:p>
            <a:pPr algn="just"/>
            <a:r>
              <a:rPr lang="en-AU" sz="1800" dirty="0" smtClean="0"/>
              <a:t>Autoguiding is an </a:t>
            </a:r>
            <a:r>
              <a:rPr lang="en-AU" sz="1800" dirty="0"/>
              <a:t>electronic </a:t>
            </a:r>
            <a:r>
              <a:rPr lang="en-AU" sz="1800" dirty="0" smtClean="0"/>
              <a:t>tool or system </a:t>
            </a:r>
            <a:r>
              <a:rPr lang="en-AU" sz="1800" dirty="0"/>
              <a:t>used to automatically </a:t>
            </a:r>
            <a:r>
              <a:rPr lang="en-AU" sz="1800" dirty="0" smtClean="0"/>
              <a:t>keep </a:t>
            </a:r>
            <a:r>
              <a:rPr lang="en-AU" sz="1800" dirty="0"/>
              <a:t>the celestial </a:t>
            </a:r>
            <a:r>
              <a:rPr lang="en-AU" sz="1800" dirty="0" smtClean="0"/>
              <a:t>body being </a:t>
            </a:r>
            <a:r>
              <a:rPr lang="en-AU" sz="1800" dirty="0"/>
              <a:t>photographed from drifting across the field of view </a:t>
            </a:r>
            <a:r>
              <a:rPr lang="en-AU" sz="1800" dirty="0" smtClean="0"/>
              <a:t>during long exposures.</a:t>
            </a:r>
          </a:p>
          <a:p>
            <a:endParaRPr lang="en-AU" sz="1400" dirty="0"/>
          </a:p>
        </p:txBody>
      </p:sp>
    </p:spTree>
    <p:extLst>
      <p:ext uri="{BB962C8B-B14F-4D97-AF65-F5344CB8AC3E}">
        <p14:creationId xmlns:p14="http://schemas.microsoft.com/office/powerpoint/2010/main" val="3208619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a:t>
            </a:r>
            <a:endParaRPr lang="en-AU" dirty="0"/>
          </a:p>
        </p:txBody>
      </p:sp>
      <p:sp>
        <p:nvSpPr>
          <p:cNvPr id="3" name="Content Placeholder 2"/>
          <p:cNvSpPr>
            <a:spLocks noGrp="1"/>
          </p:cNvSpPr>
          <p:nvPr>
            <p:ph idx="1"/>
          </p:nvPr>
        </p:nvSpPr>
        <p:spPr/>
        <p:txBody>
          <a:bodyPr/>
          <a:lstStyle/>
          <a:p>
            <a:pPr marL="0" indent="0" algn="just">
              <a:buNone/>
            </a:pPr>
            <a:endParaRPr lang="en-AU" sz="1400" dirty="0" smtClean="0"/>
          </a:p>
          <a:p>
            <a:pPr marL="0" indent="0" algn="just">
              <a:buNone/>
            </a:pPr>
            <a:r>
              <a:rPr lang="en-AU" sz="1800" dirty="0" smtClean="0"/>
              <a:t>Before the availability of cheap and powerful Digital cameras and computers, guiding  </a:t>
            </a:r>
            <a:r>
              <a:rPr lang="en-AU" sz="1800" dirty="0"/>
              <a:t>was accomplished by manually adjusting the orientation of an equatorial mount to hold either the target itself or a nearby guide star at a certain position. </a:t>
            </a:r>
            <a:r>
              <a:rPr lang="en-AU" sz="1800" dirty="0" smtClean="0"/>
              <a:t>This method was:</a:t>
            </a:r>
            <a:endParaRPr lang="en-AU" sz="1800" dirty="0"/>
          </a:p>
          <a:p>
            <a:r>
              <a:rPr lang="en-AU" sz="1800" dirty="0"/>
              <a:t>time consuming.</a:t>
            </a:r>
          </a:p>
          <a:p>
            <a:r>
              <a:rPr lang="en-AU" sz="1800" dirty="0"/>
              <a:t>difficult to carry out over long periods.</a:t>
            </a:r>
          </a:p>
          <a:p>
            <a:r>
              <a:rPr lang="en-AU" sz="1800" dirty="0" smtClean="0"/>
              <a:t>prone </a:t>
            </a:r>
            <a:r>
              <a:rPr lang="en-AU" sz="1800" dirty="0"/>
              <a:t>to error (it took </a:t>
            </a:r>
            <a:r>
              <a:rPr lang="en-AU" sz="1800" dirty="0" smtClean="0"/>
              <a:t>time for </a:t>
            </a:r>
            <a:r>
              <a:rPr lang="en-AU" sz="1800" dirty="0"/>
              <a:t>the </a:t>
            </a:r>
            <a:r>
              <a:rPr lang="en-AU" sz="1800" dirty="0" smtClean="0"/>
              <a:t>operator to </a:t>
            </a:r>
            <a:r>
              <a:rPr lang="en-AU" sz="1800" dirty="0"/>
              <a:t>see the movement and </a:t>
            </a:r>
            <a:r>
              <a:rPr lang="en-AU" sz="1800" dirty="0" smtClean="0"/>
              <a:t>react </a:t>
            </a:r>
            <a:r>
              <a:rPr lang="en-AU" sz="1800" dirty="0"/>
              <a:t>to it).</a:t>
            </a:r>
          </a:p>
          <a:p>
            <a:r>
              <a:rPr lang="en-AU" sz="1800" dirty="0"/>
              <a:t>If the operator pressed the wrong direction key it would ruin the whole image.</a:t>
            </a:r>
          </a:p>
          <a:p>
            <a:r>
              <a:rPr lang="en-AU" sz="1800" dirty="0"/>
              <a:t>Not very </a:t>
            </a:r>
            <a:r>
              <a:rPr lang="en-AU" sz="1800" dirty="0" smtClean="0"/>
              <a:t>accurate.</a:t>
            </a:r>
            <a:endParaRPr lang="en-AU" sz="1800" dirty="0"/>
          </a:p>
        </p:txBody>
      </p:sp>
    </p:spTree>
    <p:extLst>
      <p:ext uri="{BB962C8B-B14F-4D97-AF65-F5344CB8AC3E}">
        <p14:creationId xmlns:p14="http://schemas.microsoft.com/office/powerpoint/2010/main" val="26653638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Background </a:t>
            </a:r>
            <a:r>
              <a:rPr lang="en-AU" dirty="0" err="1" smtClean="0"/>
              <a:t>con’t</a:t>
            </a:r>
            <a:endParaRPr lang="en-AU" dirty="0"/>
          </a:p>
        </p:txBody>
      </p:sp>
      <p:sp>
        <p:nvSpPr>
          <p:cNvPr id="3" name="Content Placeholder 2"/>
          <p:cNvSpPr>
            <a:spLocks noGrp="1"/>
          </p:cNvSpPr>
          <p:nvPr>
            <p:ph idx="1"/>
          </p:nvPr>
        </p:nvSpPr>
        <p:spPr/>
        <p:txBody>
          <a:bodyPr/>
          <a:lstStyle/>
          <a:p>
            <a:pPr marL="0" indent="0" algn="just">
              <a:buNone/>
            </a:pPr>
            <a:r>
              <a:rPr lang="en-AU" sz="1800" dirty="0" smtClean="0"/>
              <a:t>Furthermore before </a:t>
            </a:r>
            <a:r>
              <a:rPr lang="en-AU" sz="1800" dirty="0"/>
              <a:t>the availability of cheap and powerful CCD and CMOS imaging devices people used film for their photo’s, film is prone to a few issues when used for Astrophotography:</a:t>
            </a:r>
          </a:p>
          <a:p>
            <a:pPr algn="just"/>
            <a:r>
              <a:rPr lang="en-AU" sz="1800" dirty="0"/>
              <a:t>temperature quickly affected the sensitivity of the </a:t>
            </a:r>
            <a:r>
              <a:rPr lang="en-AU" sz="1800" dirty="0" smtClean="0"/>
              <a:t>film (and is usually shot in cold locations at night).</a:t>
            </a:r>
            <a:endParaRPr lang="en-AU" sz="1800" dirty="0"/>
          </a:p>
          <a:p>
            <a:pPr algn="just"/>
            <a:r>
              <a:rPr lang="en-AU" sz="1800" dirty="0"/>
              <a:t>film suffers from a phenomenon called reciprocity (false colour shift).</a:t>
            </a:r>
          </a:p>
          <a:p>
            <a:pPr algn="just"/>
            <a:r>
              <a:rPr lang="en-AU" sz="1800" dirty="0"/>
              <a:t>you cannot instantly see your results </a:t>
            </a:r>
            <a:r>
              <a:rPr lang="en-AU" sz="1800" dirty="0" smtClean="0"/>
              <a:t>with film so </a:t>
            </a:r>
            <a:r>
              <a:rPr lang="en-AU" sz="1800" dirty="0"/>
              <a:t>hours of work </a:t>
            </a:r>
            <a:r>
              <a:rPr lang="en-AU" sz="1800" dirty="0" smtClean="0"/>
              <a:t>manually guiding may </a:t>
            </a:r>
            <a:r>
              <a:rPr lang="en-AU" sz="1800" dirty="0"/>
              <a:t>have been for nothing at the end of the day.</a:t>
            </a:r>
          </a:p>
          <a:p>
            <a:pPr algn="just"/>
            <a:r>
              <a:rPr lang="en-AU" sz="1800" dirty="0"/>
              <a:t>you were not able to stack or digitally manipulate your images to enhance the target </a:t>
            </a:r>
            <a:r>
              <a:rPr lang="en-AU" sz="1800" dirty="0" smtClean="0"/>
              <a:t>objects like we can with digital media today.</a:t>
            </a:r>
            <a:endParaRPr lang="en-AU" sz="1800" dirty="0"/>
          </a:p>
          <a:p>
            <a:pPr marL="0" indent="0" algn="just">
              <a:buNone/>
            </a:pPr>
            <a:endParaRPr lang="en-AU" sz="1800" dirty="0"/>
          </a:p>
          <a:p>
            <a:pPr marL="0" indent="0">
              <a:buNone/>
            </a:pPr>
            <a:endParaRPr lang="en-AU" sz="1800" dirty="0"/>
          </a:p>
          <a:p>
            <a:pPr marL="0" indent="0" algn="just">
              <a:buNone/>
            </a:pPr>
            <a:endParaRPr lang="en-AU" sz="1800" dirty="0"/>
          </a:p>
          <a:p>
            <a:pPr marL="0" indent="0">
              <a:buNone/>
            </a:pPr>
            <a:endParaRPr lang="en-AU" dirty="0" smtClean="0"/>
          </a:p>
        </p:txBody>
      </p:sp>
    </p:spTree>
    <p:extLst>
      <p:ext uri="{BB962C8B-B14F-4D97-AF65-F5344CB8AC3E}">
        <p14:creationId xmlns:p14="http://schemas.microsoft.com/office/powerpoint/2010/main" val="2200812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is Guiding Required?</a:t>
            </a:r>
            <a:endParaRPr lang="en-AU" dirty="0"/>
          </a:p>
        </p:txBody>
      </p:sp>
      <p:sp>
        <p:nvSpPr>
          <p:cNvPr id="3" name="Content Placeholder 2"/>
          <p:cNvSpPr>
            <a:spLocks noGrp="1"/>
          </p:cNvSpPr>
          <p:nvPr>
            <p:ph idx="1"/>
          </p:nvPr>
        </p:nvSpPr>
        <p:spPr/>
        <p:txBody>
          <a:bodyPr/>
          <a:lstStyle/>
          <a:p>
            <a:pPr marL="0" indent="0" algn="just">
              <a:buNone/>
            </a:pPr>
            <a:r>
              <a:rPr lang="en-AU" sz="1800" dirty="0"/>
              <a:t>Astrophotography demands an extremely high level of precision that even </a:t>
            </a:r>
            <a:r>
              <a:rPr lang="en-AU" sz="1800" dirty="0" smtClean="0"/>
              <a:t>modern computer-tracked </a:t>
            </a:r>
            <a:r>
              <a:rPr lang="en-AU" sz="1800" dirty="0"/>
              <a:t>mounts and GoTo telescopes cannot achieve. </a:t>
            </a:r>
            <a:endParaRPr lang="en-AU" sz="1800" dirty="0" smtClean="0"/>
          </a:p>
          <a:p>
            <a:pPr marL="0" indent="0" algn="just">
              <a:buNone/>
            </a:pPr>
            <a:endParaRPr lang="en-AU" sz="1400" dirty="0"/>
          </a:p>
          <a:p>
            <a:pPr marL="0" indent="0" algn="just">
              <a:buNone/>
            </a:pPr>
            <a:r>
              <a:rPr lang="en-AU" sz="1800" dirty="0" smtClean="0"/>
              <a:t>Even “the best” </a:t>
            </a:r>
            <a:r>
              <a:rPr lang="en-AU" sz="1800" dirty="0"/>
              <a:t>mounts, made with high tolerances, </a:t>
            </a:r>
            <a:r>
              <a:rPr lang="en-AU" sz="1800" dirty="0" smtClean="0"/>
              <a:t>that are accurately </a:t>
            </a:r>
            <a:r>
              <a:rPr lang="en-AU" sz="1800" dirty="0"/>
              <a:t>polar aligned and running Periodic Error Correction programs cannot achieve the level of accuracy required and will show some level of error in the image being </a:t>
            </a:r>
            <a:r>
              <a:rPr lang="en-AU" sz="1800" dirty="0" smtClean="0"/>
              <a:t>taken. The errors are the result of imperfections in:</a:t>
            </a:r>
          </a:p>
          <a:p>
            <a:pPr algn="just"/>
            <a:r>
              <a:rPr lang="en-AU" sz="1800" dirty="0" smtClean="0"/>
              <a:t>the </a:t>
            </a:r>
            <a:r>
              <a:rPr lang="en-AU" sz="1800" dirty="0"/>
              <a:t>drive </a:t>
            </a:r>
            <a:r>
              <a:rPr lang="en-AU" sz="1800" dirty="0" smtClean="0"/>
              <a:t>gears</a:t>
            </a:r>
          </a:p>
          <a:p>
            <a:pPr algn="just"/>
            <a:r>
              <a:rPr lang="en-AU" sz="1800" dirty="0" smtClean="0"/>
              <a:t>in </a:t>
            </a:r>
            <a:r>
              <a:rPr lang="en-AU" sz="1800" dirty="0"/>
              <a:t>other </a:t>
            </a:r>
            <a:r>
              <a:rPr lang="en-AU" sz="1800" dirty="0" smtClean="0"/>
              <a:t>areas of machining </a:t>
            </a:r>
            <a:r>
              <a:rPr lang="en-AU" sz="1800" dirty="0"/>
              <a:t>of the </a:t>
            </a:r>
            <a:r>
              <a:rPr lang="en-AU" sz="1800" dirty="0" smtClean="0"/>
              <a:t>mount</a:t>
            </a:r>
          </a:p>
          <a:p>
            <a:pPr algn="just"/>
            <a:r>
              <a:rPr lang="en-AU" sz="1800" dirty="0" smtClean="0"/>
              <a:t>play </a:t>
            </a:r>
            <a:r>
              <a:rPr lang="en-AU" sz="1800" dirty="0"/>
              <a:t>in the ball bearings that permits their </a:t>
            </a:r>
            <a:r>
              <a:rPr lang="en-AU" sz="1800" dirty="0" smtClean="0"/>
              <a:t>rotation</a:t>
            </a:r>
          </a:p>
          <a:p>
            <a:pPr algn="just"/>
            <a:r>
              <a:rPr lang="en-AU" sz="1800" dirty="0" smtClean="0"/>
              <a:t>Movement or Flexing in mount and brackets</a:t>
            </a:r>
          </a:p>
          <a:p>
            <a:pPr algn="just"/>
            <a:r>
              <a:rPr lang="en-AU" sz="1800" dirty="0" smtClean="0"/>
              <a:t>Misalignment from the celestial pole</a:t>
            </a:r>
            <a:endParaRPr lang="en-AU" sz="1800" dirty="0"/>
          </a:p>
          <a:p>
            <a:pPr marL="0" indent="0" algn="just">
              <a:buNone/>
            </a:pPr>
            <a:endParaRPr lang="en-AU" dirty="0"/>
          </a:p>
        </p:txBody>
      </p:sp>
    </p:spTree>
    <p:extLst>
      <p:ext uri="{BB962C8B-B14F-4D97-AF65-F5344CB8AC3E}">
        <p14:creationId xmlns:p14="http://schemas.microsoft.com/office/powerpoint/2010/main" val="2158255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is Guiding Required? </a:t>
            </a:r>
            <a:r>
              <a:rPr lang="en-AU" dirty="0" err="1"/>
              <a:t>c</a:t>
            </a:r>
            <a:r>
              <a:rPr lang="en-AU" dirty="0" err="1" smtClean="0"/>
              <a:t>on’t</a:t>
            </a:r>
            <a:endParaRPr lang="en-AU" dirty="0"/>
          </a:p>
        </p:txBody>
      </p:sp>
      <p:sp>
        <p:nvSpPr>
          <p:cNvPr id="3" name="Content Placeholder 2"/>
          <p:cNvSpPr>
            <a:spLocks noGrp="1"/>
          </p:cNvSpPr>
          <p:nvPr>
            <p:ph idx="1"/>
          </p:nvPr>
        </p:nvSpPr>
        <p:spPr/>
        <p:txBody>
          <a:bodyPr/>
          <a:lstStyle/>
          <a:p>
            <a:pPr marL="0" indent="0" algn="just">
              <a:buNone/>
            </a:pPr>
            <a:r>
              <a:rPr lang="en-AU" sz="1800" dirty="0"/>
              <a:t>Since even “the best” mounts have these problems to some extent, affordable beginner-class mounts certainly have </a:t>
            </a:r>
            <a:r>
              <a:rPr lang="en-AU" sz="1800" dirty="0" smtClean="0"/>
              <a:t>it. However don’t lose heart, there are ways around these issues and the use of an Autoguider definitely makes this easier.</a:t>
            </a:r>
          </a:p>
          <a:p>
            <a:pPr marL="0" indent="0" algn="just">
              <a:buNone/>
            </a:pPr>
            <a:endParaRPr lang="en-AU" sz="1400" dirty="0" smtClean="0"/>
          </a:p>
          <a:p>
            <a:pPr marL="0" indent="0" algn="just">
              <a:buNone/>
            </a:pPr>
            <a:r>
              <a:rPr lang="en-AU" sz="1800" dirty="0" smtClean="0"/>
              <a:t>Here is an example of the difference between a non-guided and a guided image.</a:t>
            </a:r>
            <a:endParaRPr lang="en-AU"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4005064"/>
            <a:ext cx="6834336" cy="2562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655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Technical Blurb</a:t>
            </a:r>
            <a:endParaRPr lang="en-AU" dirty="0"/>
          </a:p>
        </p:txBody>
      </p:sp>
      <p:sp>
        <p:nvSpPr>
          <p:cNvPr id="3" name="Content Placeholder 2"/>
          <p:cNvSpPr>
            <a:spLocks noGrp="1"/>
          </p:cNvSpPr>
          <p:nvPr>
            <p:ph idx="1"/>
          </p:nvPr>
        </p:nvSpPr>
        <p:spPr>
          <a:xfrm>
            <a:off x="457200" y="2438400"/>
            <a:ext cx="8229600" cy="1710680"/>
          </a:xfrm>
        </p:spPr>
        <p:txBody>
          <a:bodyPr/>
          <a:lstStyle/>
          <a:p>
            <a:pPr marL="0" indent="0" algn="just">
              <a:buNone/>
            </a:pPr>
            <a:r>
              <a:rPr lang="en-AU" sz="1800" dirty="0"/>
              <a:t>Modern </a:t>
            </a:r>
            <a:r>
              <a:rPr lang="en-AU" sz="1800" dirty="0" smtClean="0"/>
              <a:t>telescope mounts </a:t>
            </a:r>
            <a:r>
              <a:rPr lang="en-AU" sz="1800" dirty="0"/>
              <a:t>use a </a:t>
            </a:r>
            <a:r>
              <a:rPr lang="en-AU" sz="1800" dirty="0" smtClean="0"/>
              <a:t>control system called </a:t>
            </a:r>
            <a:r>
              <a:rPr lang="en-AU" sz="1800" dirty="0"/>
              <a:t>an “open loop</a:t>
            </a:r>
            <a:r>
              <a:rPr lang="en-AU" sz="1800" dirty="0" smtClean="0"/>
              <a:t>” controller (also </a:t>
            </a:r>
            <a:r>
              <a:rPr lang="en-AU" sz="1800" dirty="0"/>
              <a:t>called a non-feedback </a:t>
            </a:r>
            <a:r>
              <a:rPr lang="en-AU" sz="1800" dirty="0" smtClean="0"/>
              <a:t>controller) this </a:t>
            </a:r>
            <a:r>
              <a:rPr lang="en-AU" sz="1800" dirty="0"/>
              <a:t>is a type of controller that computes its input into a system using only the current state and its model of the system. </a:t>
            </a:r>
            <a:r>
              <a:rPr lang="en-AU" sz="1800" dirty="0" smtClean="0"/>
              <a:t>A </a:t>
            </a:r>
            <a:r>
              <a:rPr lang="en-AU" sz="1800" dirty="0"/>
              <a:t>characteristic of the open-loop controller is that it does not use feedback to determine if its output has achieved the desired goal of the input. </a:t>
            </a:r>
            <a:endParaRPr lang="en-AU" sz="1800" dirty="0" smtClean="0"/>
          </a:p>
          <a:p>
            <a:pPr marL="0" indent="0" algn="just">
              <a:buNone/>
            </a:pPr>
            <a:endParaRPr lang="en-AU" sz="14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3848034"/>
            <a:ext cx="2592288" cy="2592288"/>
          </a:xfrm>
          <a:prstGeom prst="rect">
            <a:avLst/>
          </a:prstGeom>
        </p:spPr>
      </p:pic>
      <p:sp>
        <p:nvSpPr>
          <p:cNvPr id="5" name="TextBox 4"/>
          <p:cNvSpPr txBox="1"/>
          <p:nvPr/>
        </p:nvSpPr>
        <p:spPr>
          <a:xfrm>
            <a:off x="467544" y="4005064"/>
            <a:ext cx="5328592" cy="2585323"/>
          </a:xfrm>
          <a:prstGeom prst="rect">
            <a:avLst/>
          </a:prstGeom>
          <a:noFill/>
        </p:spPr>
        <p:txBody>
          <a:bodyPr wrap="square" rtlCol="0">
            <a:spAutoFit/>
          </a:bodyPr>
          <a:lstStyle/>
          <a:p>
            <a:pPr marL="0" indent="0" algn="just">
              <a:buNone/>
            </a:pPr>
            <a:r>
              <a:rPr lang="en-AU" dirty="0">
                <a:latin typeface="+mn-lt"/>
              </a:rPr>
              <a:t>This means that the system does not observe the output of the processes that it is controlling. Consequently, an open loop system cannot correct any errors that it could make and it cannot compensate for disturbances in the system.</a:t>
            </a:r>
          </a:p>
          <a:p>
            <a:pPr marL="0" indent="0" algn="just">
              <a:buNone/>
            </a:pPr>
            <a:endParaRPr lang="en-AU" dirty="0">
              <a:latin typeface="+mn-lt"/>
            </a:endParaRPr>
          </a:p>
          <a:p>
            <a:pPr marL="0" indent="0" algn="just">
              <a:buNone/>
            </a:pPr>
            <a:r>
              <a:rPr lang="en-AU" dirty="0">
                <a:latin typeface="+mn-lt"/>
              </a:rPr>
              <a:t>Open loop controllers are chosen as they are simpler to manufacture and therefore much cheaper to make and subsequently cheaper to purchase</a:t>
            </a:r>
            <a:r>
              <a:rPr lang="en-AU" dirty="0" smtClean="0">
                <a:latin typeface="+mn-lt"/>
              </a:rPr>
              <a:t>.</a:t>
            </a:r>
            <a:endParaRPr lang="en-AU" dirty="0">
              <a:latin typeface="+mn-lt"/>
            </a:endParaRPr>
          </a:p>
        </p:txBody>
      </p:sp>
    </p:spTree>
    <p:extLst>
      <p:ext uri="{BB962C8B-B14F-4D97-AF65-F5344CB8AC3E}">
        <p14:creationId xmlns:p14="http://schemas.microsoft.com/office/powerpoint/2010/main" val="148643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P101971720_template">
  <a:themeElements>
    <a:clrScheme name="moon">
      <a:dk1>
        <a:srgbClr val="000000"/>
      </a:dk1>
      <a:lt1>
        <a:srgbClr val="000000"/>
      </a:lt1>
      <a:dk2>
        <a:srgbClr val="1F497D"/>
      </a:dk2>
      <a:lt2>
        <a:srgbClr val="324161"/>
      </a:lt2>
      <a:accent1>
        <a:srgbClr val="BED6EF"/>
      </a:accent1>
      <a:accent2>
        <a:srgbClr val="8B591E"/>
      </a:accent2>
      <a:accent3>
        <a:srgbClr val="000000"/>
      </a:accent3>
      <a:accent4>
        <a:srgbClr val="8064A2"/>
      </a:accent4>
      <a:accent5>
        <a:srgbClr val="4BACC6"/>
      </a:accent5>
      <a:accent6>
        <a:srgbClr val="F79646"/>
      </a:accent6>
      <a:hlink>
        <a:srgbClr val="707070"/>
      </a:hlink>
      <a:folHlink>
        <a:srgbClr val="5C2C0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FC8E1AB-FD60-437F-BC9E-5E79A06ECF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TP101971720_template</Template>
  <TotalTime>904</TotalTime>
  <Words>2258</Words>
  <Application>Microsoft Office PowerPoint</Application>
  <PresentationFormat>On-screen Show (4:3)</PresentationFormat>
  <Paragraphs>198</Paragraphs>
  <Slides>24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Tahoma</vt:lpstr>
      <vt:lpstr>Wingdings</vt:lpstr>
      <vt:lpstr>TP101971720_template</vt:lpstr>
      <vt:lpstr>Autoguiding</vt:lpstr>
      <vt:lpstr>Introduction</vt:lpstr>
      <vt:lpstr>Autoguiding Basics</vt:lpstr>
      <vt:lpstr>What is Guiding?</vt:lpstr>
      <vt:lpstr>Background</vt:lpstr>
      <vt:lpstr>Background con’t</vt:lpstr>
      <vt:lpstr>Why is Guiding Required?</vt:lpstr>
      <vt:lpstr>Why is Guiding Required? con’t</vt:lpstr>
      <vt:lpstr>Technical Blurb</vt:lpstr>
      <vt:lpstr>Technical Blurb con’t</vt:lpstr>
      <vt:lpstr>Autoguider Setups</vt:lpstr>
      <vt:lpstr>Auto Guider Setups con’t</vt:lpstr>
      <vt:lpstr>Auto Guider Setups con’t</vt:lpstr>
      <vt:lpstr>Auto Guider Setups con’t</vt:lpstr>
      <vt:lpstr>Auto Guider Setups con’t</vt:lpstr>
      <vt:lpstr>Auto Guider Setups con’t</vt:lpstr>
      <vt:lpstr>Auto Guider Setups con’t</vt:lpstr>
      <vt:lpstr>How it Works</vt:lpstr>
      <vt:lpstr>Autoguiding Accuracy</vt:lpstr>
      <vt:lpstr>What I Use</vt:lpstr>
      <vt:lpstr>PHD Guiding</vt:lpstr>
      <vt:lpstr>Conclusion</vt:lpstr>
      <vt:lpstr>Tips</vt:lpstr>
      <vt:lpstr>Closing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Astrophotography</dc:title>
  <dc:creator>Anthony</dc:creator>
  <cp:lastModifiedBy>Anthony Grimshaw</cp:lastModifiedBy>
  <cp:revision>80</cp:revision>
  <cp:lastPrinted>2011-10-13T08:50:01Z</cp:lastPrinted>
  <dcterms:created xsi:type="dcterms:W3CDTF">2011-10-13T08:10:03Z</dcterms:created>
  <dcterms:modified xsi:type="dcterms:W3CDTF">2013-02-19T08:57:39Z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TC019717219991</vt:lpwstr>
  </property>
</Properties>
</file>